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Trirong"/>
      <p:regular r:id="rId62"/>
      <p:bold r:id="rId63"/>
      <p:italic r:id="rId64"/>
      <p:boldItalic r:id="rId65"/>
    </p:embeddedFont>
    <p:embeddedFont>
      <p:font typeface="Roboto Mono Medium"/>
      <p:regular r:id="rId66"/>
      <p:bold r:id="rId67"/>
      <p:italic r:id="rId68"/>
      <p:boldItalic r:id="rId69"/>
    </p:embeddedFont>
    <p:embeddedFont>
      <p:font typeface="Prompt Light"/>
      <p:regular r:id="rId70"/>
      <p:bold r:id="rId71"/>
      <p:italic r:id="rId72"/>
      <p:boldItalic r:id="rId73"/>
    </p:embeddedFont>
    <p:embeddedFont>
      <p:font typeface="Trirong SemiBold"/>
      <p:regular r:id="rId74"/>
      <p:bold r:id="rId75"/>
      <p:italic r:id="rId76"/>
      <p:boldItalic r:id="rId77"/>
    </p:embeddedFont>
    <p:embeddedFont>
      <p:font typeface="Krub"/>
      <p:regular r:id="rId78"/>
      <p:bold r:id="rId79"/>
      <p:italic r:id="rId80"/>
      <p:boldItalic r:id="rId81"/>
    </p:embeddedFont>
    <p:embeddedFont>
      <p:font typeface="Prompt"/>
      <p:regular r:id="rId82"/>
      <p:bold r:id="rId83"/>
      <p:italic r:id="rId84"/>
      <p:boldItalic r:id="rId85"/>
    </p:embeddedFont>
    <p:embeddedFont>
      <p:font typeface="Fira Code"/>
      <p:regular r:id="rId86"/>
      <p:bold r:id="rId87"/>
    </p:embeddedFont>
    <p:embeddedFont>
      <p:font typeface="Roboto Mono"/>
      <p:regular r:id="rId88"/>
      <p:bold r:id="rId89"/>
      <p:italic r:id="rId90"/>
      <p:boldItalic r:id="rId91"/>
    </p:embeddedFont>
    <p:embeddedFont>
      <p:font typeface="Trirong ExtraLight"/>
      <p:regular r:id="rId92"/>
      <p:bold r:id="rId93"/>
      <p:italic r:id="rId94"/>
      <p:boldItalic r:id="rId95"/>
    </p:embeddedFont>
    <p:embeddedFont>
      <p:font typeface="Krub Light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55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TrirongExtraLight-boldItalic.fntdata"/><Relationship Id="rId94" Type="http://schemas.openxmlformats.org/officeDocument/2006/relationships/font" Target="fonts/TrirongExtraLight-italic.fntdata"/><Relationship Id="rId97" Type="http://schemas.openxmlformats.org/officeDocument/2006/relationships/font" Target="fonts/KrubLight-bold.fntdata"/><Relationship Id="rId96" Type="http://schemas.openxmlformats.org/officeDocument/2006/relationships/font" Target="fonts/KrubLight-regular.fntdata"/><Relationship Id="rId11" Type="http://schemas.openxmlformats.org/officeDocument/2006/relationships/slide" Target="slides/slide6.xml"/><Relationship Id="rId99" Type="http://schemas.openxmlformats.org/officeDocument/2006/relationships/font" Target="fonts/KrubLight-boldItalic.fntdata"/><Relationship Id="rId10" Type="http://schemas.openxmlformats.org/officeDocument/2006/relationships/slide" Target="slides/slide5.xml"/><Relationship Id="rId98" Type="http://schemas.openxmlformats.org/officeDocument/2006/relationships/font" Target="fonts/Krub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Mono-boldItalic.fntdata"/><Relationship Id="rId90" Type="http://schemas.openxmlformats.org/officeDocument/2006/relationships/font" Target="fonts/RobotoMono-italic.fntdata"/><Relationship Id="rId93" Type="http://schemas.openxmlformats.org/officeDocument/2006/relationships/font" Target="fonts/TrirongExtraLight-bold.fntdata"/><Relationship Id="rId92" Type="http://schemas.openxmlformats.org/officeDocument/2006/relationships/font" Target="fonts/TrirongExtraLigh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Prompt-italic.fntdata"/><Relationship Id="rId83" Type="http://schemas.openxmlformats.org/officeDocument/2006/relationships/font" Target="fonts/Prompt-bold.fntdata"/><Relationship Id="rId86" Type="http://schemas.openxmlformats.org/officeDocument/2006/relationships/font" Target="fonts/FiraCode-regular.fntdata"/><Relationship Id="rId85" Type="http://schemas.openxmlformats.org/officeDocument/2006/relationships/font" Target="fonts/Prompt-boldItalic.fntdata"/><Relationship Id="rId88" Type="http://schemas.openxmlformats.org/officeDocument/2006/relationships/font" Target="fonts/RobotoMono-regular.fntdata"/><Relationship Id="rId87" Type="http://schemas.openxmlformats.org/officeDocument/2006/relationships/font" Target="fonts/FiraCode-bold.fntdata"/><Relationship Id="rId89" Type="http://schemas.openxmlformats.org/officeDocument/2006/relationships/font" Target="fonts/RobotoMono-bold.fntdata"/><Relationship Id="rId80" Type="http://schemas.openxmlformats.org/officeDocument/2006/relationships/font" Target="fonts/Krub-italic.fntdata"/><Relationship Id="rId82" Type="http://schemas.openxmlformats.org/officeDocument/2006/relationships/font" Target="fonts/Prompt-regular.fntdata"/><Relationship Id="rId81" Type="http://schemas.openxmlformats.org/officeDocument/2006/relationships/font" Target="fonts/Krub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romptLight-boldItalic.fntdata"/><Relationship Id="rId72" Type="http://schemas.openxmlformats.org/officeDocument/2006/relationships/font" Target="fonts/PromptLight-italic.fntdata"/><Relationship Id="rId75" Type="http://schemas.openxmlformats.org/officeDocument/2006/relationships/font" Target="fonts/TrirongSemiBold-bold.fntdata"/><Relationship Id="rId74" Type="http://schemas.openxmlformats.org/officeDocument/2006/relationships/font" Target="fonts/TrirongSemiBold-regular.fntdata"/><Relationship Id="rId77" Type="http://schemas.openxmlformats.org/officeDocument/2006/relationships/font" Target="fonts/TrirongSemiBold-boldItalic.fntdata"/><Relationship Id="rId76" Type="http://schemas.openxmlformats.org/officeDocument/2006/relationships/font" Target="fonts/TrirongSemiBold-italic.fntdata"/><Relationship Id="rId79" Type="http://schemas.openxmlformats.org/officeDocument/2006/relationships/font" Target="fonts/Krub-bold.fntdata"/><Relationship Id="rId78" Type="http://schemas.openxmlformats.org/officeDocument/2006/relationships/font" Target="fonts/Krub-regular.fntdata"/><Relationship Id="rId71" Type="http://schemas.openxmlformats.org/officeDocument/2006/relationships/font" Target="fonts/PromptLight-bold.fntdata"/><Relationship Id="rId70" Type="http://schemas.openxmlformats.org/officeDocument/2006/relationships/font" Target="fonts/PromptLight-regular.fntdata"/><Relationship Id="rId62" Type="http://schemas.openxmlformats.org/officeDocument/2006/relationships/font" Target="fonts/Trirong-regular.fntdata"/><Relationship Id="rId61" Type="http://schemas.openxmlformats.org/officeDocument/2006/relationships/slide" Target="slides/slide56.xml"/><Relationship Id="rId64" Type="http://schemas.openxmlformats.org/officeDocument/2006/relationships/font" Target="fonts/Trirong-italic.fntdata"/><Relationship Id="rId63" Type="http://schemas.openxmlformats.org/officeDocument/2006/relationships/font" Target="fonts/Trirong-bold.fntdata"/><Relationship Id="rId66" Type="http://schemas.openxmlformats.org/officeDocument/2006/relationships/font" Target="fonts/RobotoMonoMedium-regular.fntdata"/><Relationship Id="rId65" Type="http://schemas.openxmlformats.org/officeDocument/2006/relationships/font" Target="fonts/Trirong-boldItalic.fntdata"/><Relationship Id="rId68" Type="http://schemas.openxmlformats.org/officeDocument/2006/relationships/font" Target="fonts/RobotoMonoMedium-italic.fntdata"/><Relationship Id="rId67" Type="http://schemas.openxmlformats.org/officeDocument/2006/relationships/font" Target="fonts/RobotoMonoMedium-bold.fntdata"/><Relationship Id="rId60" Type="http://schemas.openxmlformats.org/officeDocument/2006/relationships/slide" Target="slides/slide55.xml"/><Relationship Id="rId69" Type="http://schemas.openxmlformats.org/officeDocument/2006/relationships/font" Target="fonts/RobotoMonoMedium-bold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sandbox.io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jbM757s3vU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df779df9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df779df9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f779df9e0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df779df9e0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f779df9e0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df779df9e0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f779df9e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f779df9e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f779df9e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f779df9e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f1384e48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f1384e48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f779df9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f779df9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a2cd0d7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a2cd0d7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a2cd0d7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a2cd0d7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9c4f79ba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9c4f79ba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&lt;body&gt;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&lt;h1&gt;Codecamp Thailand&lt;/h1&gt;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&lt;hr&gt;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&lt;h3&gt;I will be a full-stack web developer in next 4 months&lt;/h3&gt;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&lt;hr&gt;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&lt;p&gt;My Skills : &lt;/p&gt;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&lt;ol&gt;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    &lt;li&gt;HTML&lt;/li&gt;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    &lt;li&gt;CSS&lt;/li&gt;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    &lt;li&gt;Javascript&lt;/li&gt;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    &lt;li&gt;Git&lt;/li&gt;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    &lt;li&gt;React&lt;/li&gt;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    &lt;li&gt;Node.js&lt;/li&gt;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    &lt;li&gt;MySQL&lt;/li&gt;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    &lt;/ol&gt;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&lt;hr&gt;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/>
              <a:t>&lt;/body&gt;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006ad8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1006ad8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3d4d53b9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3d4d53b9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a2cd0d7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a2cd0d7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a2cd0d7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a2cd0d7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a6ceebd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a6ceebd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a2cd0d7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a2cd0d7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b4f544f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9b4f544f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9b4f544f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9b4f544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9b4f544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9b4f544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704d4da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9704d4da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6292509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6292509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9704d4dab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9704d4da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df779df9e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df779df9e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 sz="2000">
                <a:solidFill>
                  <a:schemeClr val="dk1"/>
                </a:solidFill>
              </a:rPr>
              <a:t>- CodeSandbox : </a:t>
            </a:r>
            <a:r>
              <a:rPr lang="th" sz="20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https://codesandbox.io/</a:t>
            </a:r>
            <a:r>
              <a:rPr lang="th" sz="2000">
                <a:solidFill>
                  <a:schemeClr val="dk1"/>
                </a:solidFill>
              </a:rPr>
              <a:t> 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704d4dab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704d4da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b916d1ed4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b916d1ed4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b916d1ed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b916d1ed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b916d1ed4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5b916d1ed4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704d4dab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9704d4dab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704d4dab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704d4dab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f7661b7c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f7661b7c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be81ba018_3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1be81ba018_3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be81ba018_3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1be81ba018_3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704d4da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9704d4da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a6ceebd5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a6ceebd5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704d4dab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9704d4dab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704d4dab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9704d4dab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704d4dab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9704d4dab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9c4f79ba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9c4f79b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9b4f544f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9b4f544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9b4f544f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9b4f544f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9b4f544f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9b4f544f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9c258f6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9c258f6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9c258f68a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9c258f68a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9c258f68a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9c258f68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6b0793b1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6b0793b1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9c258f68a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9c258f68a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9b4f544f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9b4f544f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bd6f6bc2a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bd6f6bc2a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a2cd0d70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a2cd0d70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a2cd0d7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a2cd0d7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Understanding HTML and CSS: The First 3.5 Hours (Tony Alecia)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chemeClr val="hlink"/>
                </a:solidFill>
                <a:hlinkClick r:id="rId2"/>
              </a:rPr>
              <a:t>https://www.youtube.com/watch?v=OjbM757s3vU</a:t>
            </a:r>
            <a:r>
              <a:rPr lang="th"/>
              <a:t>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a2cd0d70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a2cd0d70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f779df9e0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f779df9e0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f779df9e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f779df9e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f779df9e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df779df9e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f779df9e0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f779df9e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f779df9e0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f779df9e0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" type="blank">
  <p:cSld name="BLANK">
    <p:bg>
      <p:bgPr>
        <a:solidFill>
          <a:srgbClr val="EFEFEF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/>
        </p:nvSpPr>
        <p:spPr>
          <a:xfrm>
            <a:off x="94400" y="127950"/>
            <a:ext cx="7749600" cy="489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94400" y="733700"/>
            <a:ext cx="8955300" cy="40851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irong SemiBold"/>
              <a:ea typeface="Trirong SemiBold"/>
              <a:cs typeface="Trirong SemiBold"/>
              <a:sym typeface="Trirong SemiBold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17546" l="0" r="0" t="0"/>
          <a:stretch/>
        </p:blipFill>
        <p:spPr>
          <a:xfrm>
            <a:off x="8293025" y="142163"/>
            <a:ext cx="562600" cy="4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Logo">
  <p:cSld name="TITLE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idx="1" type="body"/>
          </p:nvPr>
        </p:nvSpPr>
        <p:spPr>
          <a:xfrm>
            <a:off x="205150" y="884900"/>
            <a:ext cx="4245900" cy="38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4191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Char char="•"/>
              <a:defRPr i="0" sz="18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indent="-3746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rub"/>
              <a:buChar char="•"/>
              <a:defRPr i="0" sz="17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ub"/>
              <a:buChar char="•"/>
              <a:defRPr i="0" sz="15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2" type="body"/>
          </p:nvPr>
        </p:nvSpPr>
        <p:spPr>
          <a:xfrm>
            <a:off x="4629150" y="884900"/>
            <a:ext cx="4345800" cy="381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4191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Char char="•"/>
              <a:defRPr i="0" sz="18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indent="-3746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rub"/>
              <a:buChar char="•"/>
              <a:defRPr i="0" sz="17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ub"/>
              <a:buChar char="•"/>
              <a:defRPr i="0" sz="15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16" name="Google Shape;16;p4"/>
          <p:cNvSpPr txBox="1"/>
          <p:nvPr/>
        </p:nvSpPr>
        <p:spPr>
          <a:xfrm>
            <a:off x="204425" y="161750"/>
            <a:ext cx="8770200" cy="6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th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375" y="147675"/>
            <a:ext cx="709000" cy="6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204425" y="918725"/>
            <a:ext cx="8770200" cy="36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sp>
        <p:nvSpPr>
          <p:cNvPr id="22" name="Google Shape;22;p5"/>
          <p:cNvSpPr txBox="1"/>
          <p:nvPr/>
        </p:nvSpPr>
        <p:spPr>
          <a:xfrm>
            <a:off x="204425" y="161750"/>
            <a:ext cx="8770200" cy="6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th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375" y="147675"/>
            <a:ext cx="709000" cy="6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i="0" sz="30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Krub"/>
              <a:buNone/>
              <a:defRPr i="0" sz="1400" u="none" cap="none" strike="noStrike">
                <a:solidFill>
                  <a:srgbClr val="000000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rub"/>
              <a:buChar char="•"/>
              <a:defRPr i="0" sz="18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rub"/>
              <a:buChar char="•"/>
              <a:defRPr i="0" sz="17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ub"/>
              <a:buChar char="•"/>
              <a:defRPr i="0" sz="15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•"/>
              <a:defRPr i="0" sz="1400" u="none" cap="none" strike="noStrik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●"/>
              <a:defRPr>
                <a:latin typeface="Krub"/>
                <a:ea typeface="Krub"/>
                <a:cs typeface="Krub"/>
                <a:sym typeface="Kru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○"/>
              <a:defRPr>
                <a:latin typeface="Krub"/>
                <a:ea typeface="Krub"/>
                <a:cs typeface="Krub"/>
                <a:sym typeface="Kru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■"/>
              <a:defRPr>
                <a:latin typeface="Krub"/>
                <a:ea typeface="Krub"/>
                <a:cs typeface="Krub"/>
                <a:sym typeface="Kru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●"/>
              <a:defRPr>
                <a:latin typeface="Krub"/>
                <a:ea typeface="Krub"/>
                <a:cs typeface="Krub"/>
                <a:sym typeface="Kru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○"/>
              <a:defRPr>
                <a:latin typeface="Krub"/>
                <a:ea typeface="Krub"/>
                <a:cs typeface="Krub"/>
                <a:sym typeface="Kru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■"/>
              <a:defRPr>
                <a:latin typeface="Krub"/>
                <a:ea typeface="Krub"/>
                <a:cs typeface="Krub"/>
                <a:sym typeface="Kru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●"/>
              <a:defRPr>
                <a:latin typeface="Krub"/>
                <a:ea typeface="Krub"/>
                <a:cs typeface="Krub"/>
                <a:sym typeface="Kru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○"/>
              <a:defRPr>
                <a:latin typeface="Krub"/>
                <a:ea typeface="Krub"/>
                <a:cs typeface="Krub"/>
                <a:sym typeface="Kru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■"/>
              <a:defRPr>
                <a:latin typeface="Krub"/>
                <a:ea typeface="Krub"/>
                <a:cs typeface="Krub"/>
                <a:sym typeface="Krub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●"/>
              <a:defRPr>
                <a:latin typeface="Krub"/>
                <a:ea typeface="Krub"/>
                <a:cs typeface="Krub"/>
                <a:sym typeface="Krub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○"/>
              <a:defRPr>
                <a:latin typeface="Krub"/>
                <a:ea typeface="Krub"/>
                <a:cs typeface="Krub"/>
                <a:sym typeface="Krub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■"/>
              <a:defRPr>
                <a:latin typeface="Krub"/>
                <a:ea typeface="Krub"/>
                <a:cs typeface="Krub"/>
                <a:sym typeface="Krub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●"/>
              <a:defRPr>
                <a:latin typeface="Krub"/>
                <a:ea typeface="Krub"/>
                <a:cs typeface="Krub"/>
                <a:sym typeface="Krub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○"/>
              <a:defRPr>
                <a:latin typeface="Krub"/>
                <a:ea typeface="Krub"/>
                <a:cs typeface="Krub"/>
                <a:sym typeface="Krub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■"/>
              <a:defRPr>
                <a:latin typeface="Krub"/>
                <a:ea typeface="Krub"/>
                <a:cs typeface="Krub"/>
                <a:sym typeface="Krub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●"/>
              <a:defRPr>
                <a:latin typeface="Krub"/>
                <a:ea typeface="Krub"/>
                <a:cs typeface="Krub"/>
                <a:sym typeface="Krub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○"/>
              <a:defRPr>
                <a:latin typeface="Krub"/>
                <a:ea typeface="Krub"/>
                <a:cs typeface="Krub"/>
                <a:sym typeface="Krub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Krub"/>
              <a:buChar char="■"/>
              <a:defRPr>
                <a:latin typeface="Krub"/>
                <a:ea typeface="Krub"/>
                <a:cs typeface="Krub"/>
                <a:sym typeface="Krub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pbn.co/brief-history-of-http/" TargetMode="External"/><Relationship Id="rId4" Type="http://schemas.openxmlformats.org/officeDocument/2006/relationships/hyperlink" Target="https://developer.mozilla.org/en-US/docs/Web/HTTP/Overview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info.cern.ch/Proposal.html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hyperlink" Target="https://en.wikipedia.org/wiki/List_of_document_markup_language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35.png"/><Relationship Id="rId9" Type="http://schemas.openxmlformats.org/officeDocument/2006/relationships/image" Target="../media/image33.png"/><Relationship Id="rId5" Type="http://schemas.openxmlformats.org/officeDocument/2006/relationships/hyperlink" Target="https://developer.mozilla.org/en-US/docs/Learn/HTML/Introduction_to_HTML/Getting_started" TargetMode="External"/><Relationship Id="rId6" Type="http://schemas.openxmlformats.org/officeDocument/2006/relationships/hyperlink" Target="https://developer.mozilla.org/en-US/docs/Glossary/Empty_element" TargetMode="External"/><Relationship Id="rId7" Type="http://schemas.openxmlformats.org/officeDocument/2006/relationships/image" Target="../media/image43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Relationship Id="rId4" Type="http://schemas.openxmlformats.org/officeDocument/2006/relationships/hyperlink" Target="http://w3schools.com/html" TargetMode="External"/><Relationship Id="rId10" Type="http://schemas.openxmlformats.org/officeDocument/2006/relationships/hyperlink" Target="https://www.w3schools.com/html/html_exercises.asp" TargetMode="External"/><Relationship Id="rId9" Type="http://schemas.openxmlformats.org/officeDocument/2006/relationships/hyperlink" Target="https://www.w3schools.com/tags/ref_byfunc.asp" TargetMode="External"/><Relationship Id="rId5" Type="http://schemas.openxmlformats.org/officeDocument/2006/relationships/hyperlink" Target="https://www.w3schools.com/tags/ref_byfunc.asp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36.png"/><Relationship Id="rId8" Type="http://schemas.openxmlformats.org/officeDocument/2006/relationships/hyperlink" Target="https://www.w3schools.com/tags/ref_byfunc.as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Relationship Id="rId4" Type="http://schemas.openxmlformats.org/officeDocument/2006/relationships/hyperlink" Target="https://www.w3schools.com/html/tryit.asp?filename=tryhtml_basic" TargetMode="External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Relationship Id="rId4" Type="http://schemas.openxmlformats.org/officeDocument/2006/relationships/hyperlink" Target="http://jsitor.com" TargetMode="External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Relationship Id="rId4" Type="http://schemas.openxmlformats.org/officeDocument/2006/relationships/hyperlink" Target="http://stackblitz.com" TargetMode="External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10" Type="http://schemas.openxmlformats.org/officeDocument/2006/relationships/hyperlink" Target="https://stackblitz.com/" TargetMode="External"/><Relationship Id="rId9" Type="http://schemas.openxmlformats.org/officeDocument/2006/relationships/hyperlink" Target="https://jsitor.com" TargetMode="External"/><Relationship Id="rId5" Type="http://schemas.openxmlformats.org/officeDocument/2006/relationships/hyperlink" Target="https://marksheet.io/" TargetMode="External"/><Relationship Id="rId6" Type="http://schemas.openxmlformats.org/officeDocument/2006/relationships/hyperlink" Target="https://www.w3schools.com/html/" TargetMode="External"/><Relationship Id="rId7" Type="http://schemas.openxmlformats.org/officeDocument/2006/relationships/hyperlink" Target="https://developer.mozilla.org/en-US/docs/Web/HTML/Element" TargetMode="External"/><Relationship Id="rId8" Type="http://schemas.openxmlformats.org/officeDocument/2006/relationships/hyperlink" Target="https://html.spec.whatwg.org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jp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jpg"/><Relationship Id="rId4" Type="http://schemas.openxmlformats.org/officeDocument/2006/relationships/image" Target="../media/image53.png"/><Relationship Id="rId9" Type="http://schemas.openxmlformats.org/officeDocument/2006/relationships/hyperlink" Target="https://www.w3schools.com/html/html_responsive.asp" TargetMode="External"/><Relationship Id="rId5" Type="http://schemas.openxmlformats.org/officeDocument/2006/relationships/hyperlink" Target="https://html.spec.whatwg.org/dev/syntax.html#the-doctype" TargetMode="External"/><Relationship Id="rId6" Type="http://schemas.openxmlformats.org/officeDocument/2006/relationships/hyperlink" Target="https://www.boia.org/blog/how-the-html-lang-attribute-helps-accessibility" TargetMode="External"/><Relationship Id="rId7" Type="http://schemas.openxmlformats.org/officeDocument/2006/relationships/hyperlink" Target="https://www.freecodecamp.org/news/meta-tag-in-html-what-is-metadata-and-meta-description-example/" TargetMode="External"/><Relationship Id="rId8" Type="http://schemas.openxmlformats.org/officeDocument/2006/relationships/hyperlink" Target="https://www.freecodecamp.org/news/meta-tag-in-html-what-is-metadata-and-meta-description-example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jp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w3schools.com/html/html_links.asp" TargetMode="External"/><Relationship Id="rId10" Type="http://schemas.openxmlformats.org/officeDocument/2006/relationships/hyperlink" Target="https://www.w3schools.com/html/html_lists.asp" TargetMode="External"/><Relationship Id="rId13" Type="http://schemas.openxmlformats.org/officeDocument/2006/relationships/hyperlink" Target="https://picsum.photos/200/300" TargetMode="External"/><Relationship Id="rId12" Type="http://schemas.openxmlformats.org/officeDocument/2006/relationships/hyperlink" Target="https://www.w3schools.com/html/html_images.as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Relationship Id="rId4" Type="http://schemas.openxmlformats.org/officeDocument/2006/relationships/hyperlink" Target="https://www.w3schools.com/html/html_headings.asp" TargetMode="External"/><Relationship Id="rId9" Type="http://schemas.openxmlformats.org/officeDocument/2006/relationships/hyperlink" Target="https://www.w3schools.com/charsets/default.asp" TargetMode="External"/><Relationship Id="rId15" Type="http://schemas.openxmlformats.org/officeDocument/2006/relationships/hyperlink" Target="https://www.w3schools.com/html/html_forms.asp" TargetMode="External"/><Relationship Id="rId14" Type="http://schemas.openxmlformats.org/officeDocument/2006/relationships/hyperlink" Target="https://www.w3schools.com/html/html_tables.asp" TargetMode="External"/><Relationship Id="rId17" Type="http://schemas.openxmlformats.org/officeDocument/2006/relationships/hyperlink" Target="https://www.w3schools.com/html/html_blocks.asp" TargetMode="External"/><Relationship Id="rId16" Type="http://schemas.openxmlformats.org/officeDocument/2006/relationships/hyperlink" Target="http://jkorpela.fi/forms/testing.html" TargetMode="External"/><Relationship Id="rId5" Type="http://schemas.openxmlformats.org/officeDocument/2006/relationships/hyperlink" Target="https://www.w3schools.com/html/html_paragraphs.asp" TargetMode="External"/><Relationship Id="rId19" Type="http://schemas.openxmlformats.org/officeDocument/2006/relationships/hyperlink" Target="https://www.w3schools.com/html/html_colors.asp" TargetMode="External"/><Relationship Id="rId6" Type="http://schemas.openxmlformats.org/officeDocument/2006/relationships/hyperlink" Target="https://www.w3schools.com/html/html_formatting.asp" TargetMode="External"/><Relationship Id="rId18" Type="http://schemas.openxmlformats.org/officeDocument/2006/relationships/hyperlink" Target="https://www.w3schools.com/html/html_styles.asp" TargetMode="External"/><Relationship Id="rId7" Type="http://schemas.openxmlformats.org/officeDocument/2006/relationships/hyperlink" Target="https://www.w3schools.com/html/html_entities.asp" TargetMode="External"/><Relationship Id="rId8" Type="http://schemas.openxmlformats.org/officeDocument/2006/relationships/hyperlink" Target="https://www.toptal.com/designers/htmlarrows/symbol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g"/><Relationship Id="rId4" Type="http://schemas.openxmlformats.org/officeDocument/2006/relationships/hyperlink" Target="https://www.w3schools.com/html/html_forms.asp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visualstudio.microsoft.com/" TargetMode="External"/><Relationship Id="rId4" Type="http://schemas.openxmlformats.org/officeDocument/2006/relationships/hyperlink" Target="https://code.visualstudio.com/Download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hyperlink" Target="https://www.google.com/chrome/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7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Relationship Id="rId6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jpg"/><Relationship Id="rId4" Type="http://schemas.openxmlformats.org/officeDocument/2006/relationships/image" Target="../media/image55.png"/><Relationship Id="rId5" Type="http://schemas.openxmlformats.org/officeDocument/2006/relationships/image" Target="../media/image65.png"/><Relationship Id="rId6" Type="http://schemas.openxmlformats.org/officeDocument/2006/relationships/hyperlink" Target="https://www.w3schools.com/html/html_blocks.asp" TargetMode="External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w3schools.com/css/css_boxmodel.asp" TargetMode="External"/><Relationship Id="rId10" Type="http://schemas.openxmlformats.org/officeDocument/2006/relationships/hyperlink" Target="https://www.w3schools.com/css/css_dimension.asp" TargetMode="External"/><Relationship Id="rId12" Type="http://schemas.openxmlformats.org/officeDocument/2006/relationships/hyperlink" Target="https://www.w3schools.com/css/css_dimension.as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jpg"/><Relationship Id="rId4" Type="http://schemas.openxmlformats.org/officeDocument/2006/relationships/hyperlink" Target="https://www.w3schools.com/css/css_boxmodel.asp" TargetMode="External"/><Relationship Id="rId9" Type="http://schemas.openxmlformats.org/officeDocument/2006/relationships/hyperlink" Target="https://www.w3schools.com/css/css_dimension.asp" TargetMode="External"/><Relationship Id="rId5" Type="http://schemas.openxmlformats.org/officeDocument/2006/relationships/image" Target="../media/image64.png"/><Relationship Id="rId6" Type="http://schemas.openxmlformats.org/officeDocument/2006/relationships/hyperlink" Target="https://www.w3schools.com/css/css_dimension.asp" TargetMode="External"/><Relationship Id="rId7" Type="http://schemas.openxmlformats.org/officeDocument/2006/relationships/hyperlink" Target="https://www.w3schools.com/css/css_dimension.asp" TargetMode="External"/><Relationship Id="rId8" Type="http://schemas.openxmlformats.org/officeDocument/2006/relationships/hyperlink" Target="https://www.w3schools.com/css/css_dimension.asp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jpg"/><Relationship Id="rId4" Type="http://schemas.openxmlformats.org/officeDocument/2006/relationships/image" Target="../media/image59.png"/><Relationship Id="rId5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jpg"/><Relationship Id="rId4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jpg"/><Relationship Id="rId4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jpg"/><Relationship Id="rId4" Type="http://schemas.openxmlformats.org/officeDocument/2006/relationships/image" Target="../media/image62.png"/><Relationship Id="rId5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jpg"/><Relationship Id="rId4" Type="http://schemas.openxmlformats.org/officeDocument/2006/relationships/image" Target="../media/image62.png"/><Relationship Id="rId5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jp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jp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jpg"/><Relationship Id="rId4" Type="http://schemas.openxmlformats.org/officeDocument/2006/relationships/hyperlink" Target="https://www.w3schools.com/html/html_images.asp" TargetMode="External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jpg"/><Relationship Id="rId4" Type="http://schemas.openxmlformats.org/officeDocument/2006/relationships/hyperlink" Target="https://www.w3schools.com/html/html_layout.asp" TargetMode="External"/><Relationship Id="rId5" Type="http://schemas.openxmlformats.org/officeDocument/2006/relationships/hyperlink" Target="https://www.w3schools.com/html/html5_semantic_elements.asp" TargetMode="External"/><Relationship Id="rId6" Type="http://schemas.openxmlformats.org/officeDocument/2006/relationships/hyperlink" Target="https://www.w3schools.com/html/html5_syntax.asp" TargetMode="External"/><Relationship Id="rId7" Type="http://schemas.openxmlformats.org/officeDocument/2006/relationships/hyperlink" Target="https://www.w3schools.com/html/html_responsive.asp" TargetMode="External"/><Relationship Id="rId8" Type="http://schemas.openxmlformats.org/officeDocument/2006/relationships/hyperlink" Target="https://www.w3schools.com/charsets/default.asp" TargetMode="External"/></Relationships>
</file>

<file path=ppt/slides/_rels/slide55.xml.rels><?xml version="1.0" encoding="UTF-8" standalone="yes"?><Relationships xmlns="http://schemas.openxmlformats.org/package/2006/relationships"><Relationship Id="rId10" Type="http://schemas.openxmlformats.org/officeDocument/2006/relationships/hyperlink" Target="https://cdnjs.com/libraries/font-awesom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jpg"/><Relationship Id="rId4" Type="http://schemas.openxmlformats.org/officeDocument/2006/relationships/hyperlink" Target="https://www.pexels.com/discover/" TargetMode="External"/><Relationship Id="rId9" Type="http://schemas.openxmlformats.org/officeDocument/2006/relationships/hyperlink" Target="https://fontawesome.com/" TargetMode="External"/><Relationship Id="rId5" Type="http://schemas.openxmlformats.org/officeDocument/2006/relationships/hyperlink" Target="https://unsplash.com/" TargetMode="External"/><Relationship Id="rId6" Type="http://schemas.openxmlformats.org/officeDocument/2006/relationships/hyperlink" Target="https://picsum.photos/" TargetMode="External"/><Relationship Id="rId7" Type="http://schemas.openxmlformats.org/officeDocument/2006/relationships/hyperlink" Target="https://www.svgrepo.com/" TargetMode="External"/><Relationship Id="rId8" Type="http://schemas.openxmlformats.org/officeDocument/2006/relationships/hyperlink" Target="https://www.toptal.com/designers/htmlarrows/symbols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jpg"/><Relationship Id="rId4" Type="http://schemas.openxmlformats.org/officeDocument/2006/relationships/image" Target="../media/image80.png"/><Relationship Id="rId5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hyperlink" Target="http://www.historyofinformation.com/detail.php?entryid=3823" TargetMode="External"/><Relationship Id="rId5" Type="http://schemas.openxmlformats.org/officeDocument/2006/relationships/hyperlink" Target="https://suntos.wordpress.com/2009/12/13/%E0%B8%A3%E0%B8%B9%E0%B9%89%E0%B8%88%E0%B8%B1%E0%B8%81%E0%B8%81%E0%B8%B1%E0%B8%9A-%E0%B9%80%E0%B8%8B%E0%B8%B4%E0%B8%A3%E0%B9%8C%E0%B8%99cern%E0%B8%9B%E0%B8%A3%E0%B8%B0%E0%B8%95%E0%B8%B9%E0%B8%AA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info.cern.ch/hypertext/WWW/TheProject.html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hyperlink" Target="http://info.cern.ch/Proposal.html" TargetMode="External"/><Relationship Id="rId7" Type="http://schemas.openxmlformats.org/officeDocument/2006/relationships/hyperlink" Target="http://info.cern.ch/Proposal.html" TargetMode="External"/><Relationship Id="rId8" Type="http://schemas.openxmlformats.org/officeDocument/2006/relationships/hyperlink" Target="http://info.cern.ch/Proposal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41.png"/><Relationship Id="rId11" Type="http://schemas.openxmlformats.org/officeDocument/2006/relationships/hyperlink" Target="https://www.catchpoint.com/blog/http-transaction-steps" TargetMode="External"/><Relationship Id="rId10" Type="http://schemas.openxmlformats.org/officeDocument/2006/relationships/hyperlink" Target="https://hpbn.co/brief-history-of-http/" TargetMode="External"/><Relationship Id="rId9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5.jp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9144000" y="0"/>
            <a:ext cx="1944900" cy="4421700"/>
          </a:xfrm>
          <a:prstGeom prst="chevron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 rot="10800000">
            <a:off x="-2204725" y="-198800"/>
            <a:ext cx="1944900" cy="4421700"/>
          </a:xfrm>
          <a:prstGeom prst="chevron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4">
            <a:alphaModFix/>
          </a:blip>
          <a:srcRect b="16874" l="0" r="0" t="0"/>
          <a:stretch/>
        </p:blipFill>
        <p:spPr>
          <a:xfrm>
            <a:off x="3987150" y="94025"/>
            <a:ext cx="1352824" cy="1116599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" name="Google Shape;37;p7"/>
          <p:cNvSpPr txBox="1"/>
          <p:nvPr/>
        </p:nvSpPr>
        <p:spPr>
          <a:xfrm>
            <a:off x="1890063" y="3673700"/>
            <a:ext cx="5547000" cy="87210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7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Ratchapong Tantipantarak</a:t>
            </a:r>
            <a:endParaRPr sz="27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38" name="Google Shape;38;p7"/>
          <p:cNvCxnSpPr/>
          <p:nvPr/>
        </p:nvCxnSpPr>
        <p:spPr>
          <a:xfrm>
            <a:off x="2427250" y="3422025"/>
            <a:ext cx="4488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" name="Google Shape;39;p7"/>
          <p:cNvGrpSpPr/>
          <p:nvPr/>
        </p:nvGrpSpPr>
        <p:grpSpPr>
          <a:xfrm>
            <a:off x="3118037" y="1358948"/>
            <a:ext cx="3097587" cy="1950219"/>
            <a:chOff x="3413675" y="1606200"/>
            <a:chExt cx="2718851" cy="1702950"/>
          </a:xfrm>
        </p:grpSpPr>
        <p:pic>
          <p:nvPicPr>
            <p:cNvPr id="40" name="Google Shape;40;p7"/>
            <p:cNvPicPr preferRelativeResize="0"/>
            <p:nvPr/>
          </p:nvPicPr>
          <p:blipFill rotWithShape="1">
            <a:blip r:embed="rId5">
              <a:alphaModFix/>
            </a:blip>
            <a:srcRect b="0" l="49872" r="0" t="0"/>
            <a:stretch/>
          </p:blipFill>
          <p:spPr>
            <a:xfrm>
              <a:off x="3413675" y="1606200"/>
              <a:ext cx="1318850" cy="170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7"/>
            <p:cNvPicPr preferRelativeResize="0"/>
            <p:nvPr/>
          </p:nvPicPr>
          <p:blipFill rotWithShape="1">
            <a:blip r:embed="rId5">
              <a:alphaModFix/>
            </a:blip>
            <a:srcRect b="0" l="0" r="53471" t="0"/>
            <a:stretch/>
          </p:blipFill>
          <p:spPr>
            <a:xfrm>
              <a:off x="4908350" y="1606200"/>
              <a:ext cx="1224175" cy="170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HTTP</a:t>
            </a:r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5994800" y="4104650"/>
            <a:ext cx="2971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u="sng">
                <a:solidFill>
                  <a:schemeClr val="hlink"/>
                </a:solidFill>
                <a:hlinkClick r:id="rId3"/>
              </a:rPr>
              <a:t>ที่มาของ HTTP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https://developer.mozilla.org/en-US/docs/Web/HTTP/Overview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968920"/>
            <a:ext cx="6212075" cy="36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9725" y="2359074"/>
            <a:ext cx="4136875" cy="10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Lab1 : HTTP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204425" y="918725"/>
            <a:ext cx="8770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1. ทดสอบเข้า web : </a:t>
            </a:r>
            <a:r>
              <a:rPr lang="th" u="sng">
                <a:solidFill>
                  <a:schemeClr val="hlink"/>
                </a:solidFill>
                <a:hlinkClick r:id="rId3"/>
              </a:rPr>
              <a:t>http://info.cern.ch/Proposal.html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แล้วดูกระบวนการทำงานผ่าน </a:t>
            </a:r>
            <a:r>
              <a:rPr lang="th">
                <a:solidFill>
                  <a:srgbClr val="CC0000"/>
                </a:solidFill>
              </a:rPr>
              <a:t>Chrome Developer Tools - Networks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CC0000"/>
                </a:solidFill>
              </a:rPr>
              <a:t>** ลองเข้า </a:t>
            </a:r>
            <a:r>
              <a:rPr lang="th">
                <a:solidFill>
                  <a:srgbClr val="CC0000"/>
                </a:solidFill>
              </a:rPr>
              <a:t>inspect </a:t>
            </a:r>
            <a:r>
              <a:rPr lang="th">
                <a:solidFill>
                  <a:srgbClr val="CC0000"/>
                </a:solidFill>
              </a:rPr>
              <a:t>เว็บอื่นๆ เพื่อทำความคุ้นเคยกับ HTTP request / response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275" y="2473500"/>
            <a:ext cx="4542349" cy="18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628650" y="20603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52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Web Application Architecture</a:t>
            </a:r>
            <a:endParaRPr b="1" sz="52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434343"/>
                </a:solidFill>
                <a:latin typeface="Prompt Light"/>
                <a:ea typeface="Prompt Light"/>
                <a:cs typeface="Prompt Light"/>
                <a:sym typeface="Prompt Light"/>
              </a:rPr>
              <a:t>Legacy App  </a:t>
            </a:r>
            <a:r>
              <a:rPr i="1" lang="th" sz="3000">
                <a:solidFill>
                  <a:srgbClr val="EA9999"/>
                </a:solidFill>
                <a:latin typeface="Prompt Light"/>
                <a:ea typeface="Prompt Light"/>
                <a:cs typeface="Prompt Light"/>
                <a:sym typeface="Prompt Light"/>
              </a:rPr>
              <a:t>vs.</a:t>
            </a:r>
            <a:r>
              <a:rPr lang="th" sz="3000">
                <a:solidFill>
                  <a:srgbClr val="434343"/>
                </a:solidFill>
                <a:latin typeface="Prompt Light"/>
                <a:ea typeface="Prompt Light"/>
                <a:cs typeface="Prompt Light"/>
                <a:sym typeface="Prompt Light"/>
              </a:rPr>
              <a:t> Web App</a:t>
            </a:r>
            <a:endParaRPr sz="3000">
              <a:solidFill>
                <a:srgbClr val="434343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grpSp>
        <p:nvGrpSpPr>
          <p:cNvPr id="143" name="Google Shape;143;p19"/>
          <p:cNvGrpSpPr/>
          <p:nvPr/>
        </p:nvGrpSpPr>
        <p:grpSpPr>
          <a:xfrm>
            <a:off x="302950" y="773350"/>
            <a:ext cx="6506426" cy="3980574"/>
            <a:chOff x="912550" y="773350"/>
            <a:chExt cx="6506426" cy="3980574"/>
          </a:xfrm>
        </p:grpSpPr>
        <p:pic>
          <p:nvPicPr>
            <p:cNvPr id="144" name="Google Shape;14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2550" y="773350"/>
              <a:ext cx="6506426" cy="39805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5" name="Google Shape;145;p19"/>
            <p:cNvCxnSpPr/>
            <p:nvPr/>
          </p:nvCxnSpPr>
          <p:spPr>
            <a:xfrm rot="10800000">
              <a:off x="5070450" y="2185350"/>
              <a:ext cx="1448700" cy="681600"/>
            </a:xfrm>
            <a:prstGeom prst="straightConnector1">
              <a:avLst/>
            </a:prstGeom>
            <a:noFill/>
            <a:ln cap="flat" cmpd="sng" w="9525">
              <a:solidFill>
                <a:srgbClr val="93C47D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19"/>
            <p:cNvCxnSpPr/>
            <p:nvPr/>
          </p:nvCxnSpPr>
          <p:spPr>
            <a:xfrm rot="10800000">
              <a:off x="6178100" y="931400"/>
              <a:ext cx="931500" cy="1874700"/>
            </a:xfrm>
            <a:prstGeom prst="straightConnector1">
              <a:avLst/>
            </a:prstGeom>
            <a:noFill/>
            <a:ln cap="flat" cmpd="sng" w="9525">
              <a:solidFill>
                <a:srgbClr val="93C47D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47" name="Google Shape;147;p19"/>
          <p:cNvSpPr/>
          <p:nvPr/>
        </p:nvSpPr>
        <p:spPr>
          <a:xfrm>
            <a:off x="4032100" y="1092025"/>
            <a:ext cx="303600" cy="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4032100" y="1479725"/>
            <a:ext cx="355500" cy="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5831375" y="3402600"/>
            <a:ext cx="931200" cy="377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700"/>
              <a:t>Web Server</a:t>
            </a:r>
            <a:endParaRPr sz="700"/>
          </a:p>
        </p:txBody>
      </p:sp>
      <p:sp>
        <p:nvSpPr>
          <p:cNvPr id="150" name="Google Shape;150;p19"/>
          <p:cNvSpPr/>
          <p:nvPr/>
        </p:nvSpPr>
        <p:spPr>
          <a:xfrm>
            <a:off x="328700" y="1418275"/>
            <a:ext cx="2748600" cy="254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FA8D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6D9EEB"/>
                </a:solidFill>
              </a:rPr>
              <a:t>Legacy App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34343"/>
                </a:solidFill>
                <a:latin typeface="Prompt Light"/>
                <a:ea typeface="Prompt Light"/>
                <a:cs typeface="Prompt Light"/>
                <a:sym typeface="Prompt Light"/>
              </a:rPr>
              <a:t>Web Application (deployment view)</a:t>
            </a:r>
            <a:endParaRPr sz="2400">
              <a:solidFill>
                <a:srgbClr val="434343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4032100" y="1092025"/>
            <a:ext cx="303600" cy="8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675" y="765350"/>
            <a:ext cx="3849575" cy="39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/>
        </p:nvSpPr>
        <p:spPr>
          <a:xfrm>
            <a:off x="628650" y="20603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52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HTML</a:t>
            </a:r>
            <a:endParaRPr b="1" sz="52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128225" y="111225"/>
            <a:ext cx="8616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HT+ML คือ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2400" u="sng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H</a:t>
            </a:r>
            <a:r>
              <a:rPr i="1"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yper</a:t>
            </a:r>
            <a:r>
              <a:rPr i="1" lang="th" sz="2400" u="sng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T</a:t>
            </a:r>
            <a:r>
              <a:rPr i="1"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ext</a:t>
            </a:r>
            <a:r>
              <a:rPr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2400">
              <a:solidFill>
                <a:srgbClr val="FF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เอกสาร(ไฟล์)ที่สามารถสร้าง link เพื่อเปิดเอกสารอื่นที่เกี่ยวข้องได้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2400" u="sng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M</a:t>
            </a:r>
            <a:r>
              <a:rPr i="1"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arkup </a:t>
            </a:r>
            <a:r>
              <a:rPr i="1" lang="th" sz="2400" u="sng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L</a:t>
            </a:r>
            <a:r>
              <a:rPr i="1" lang="th" sz="24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anguage</a:t>
            </a:r>
            <a:endParaRPr i="1" sz="2400">
              <a:solidFill>
                <a:srgbClr val="FF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- </a:t>
            </a: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ภาษาเพื่อ</a:t>
            </a: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กำ</a:t>
            </a: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กับหรืออธิบาย</a:t>
            </a: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เนื้อหา</a:t>
            </a:r>
            <a:r>
              <a:rPr lang="th" sz="18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แต่ละส่วน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ตัวอย่างของภาษาที่เป็น Markup language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604000" y="3157075"/>
            <a:ext cx="7858200" cy="1042800"/>
          </a:xfrm>
          <a:prstGeom prst="flowChartAlternateProcess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th" sz="36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“HTML</a:t>
            </a: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ใช้  </a:t>
            </a:r>
            <a:r>
              <a:rPr b="1" lang="th" sz="3600">
                <a:solidFill>
                  <a:srgbClr val="CC0000"/>
                </a:solidFill>
                <a:latin typeface="Trirong"/>
                <a:ea typeface="Trirong"/>
                <a:cs typeface="Trirong"/>
                <a:sym typeface="Trirong"/>
              </a:rPr>
              <a:t>“Tags”</a:t>
            </a: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และ</a:t>
            </a:r>
            <a:r>
              <a:rPr b="1" lang="th" sz="3600">
                <a:solidFill>
                  <a:srgbClr val="4A86E8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b="1" lang="th" sz="3600">
                <a:solidFill>
                  <a:srgbClr val="0B5394"/>
                </a:solidFill>
                <a:latin typeface="Trirong"/>
                <a:ea typeface="Trirong"/>
                <a:cs typeface="Trirong"/>
                <a:sym typeface="Trirong"/>
              </a:rPr>
              <a:t>“Attributes”</a:t>
            </a:r>
            <a:endParaRPr b="1" sz="3600">
              <a:solidFill>
                <a:srgbClr val="0B5394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204425" y="111225"/>
            <a:ext cx="86166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โครงสร้างของ HTML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204425" y="918725"/>
            <a:ext cx="6885600" cy="3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</a:t>
            </a:r>
            <a:r>
              <a:rPr b="1" lang="th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ข้อความบน title/tab bar</a:t>
            </a: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&lt;/title&gt;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 sz="1800">
              <a:solidFill>
                <a:srgbClr val="FF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b="1"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3595100" y="2085375"/>
            <a:ext cx="3140700" cy="20280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9900FF"/>
                </a:solidFill>
              </a:rPr>
              <a:t>ตัวพิมพ์ใหญ่-เล็กมีค่าเท่ากัน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9900FF"/>
                </a:solidFill>
              </a:rPr>
              <a:t>เช่น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EFEFEF"/>
                </a:solidFill>
                <a:highlight>
                  <a:srgbClr val="A64D79"/>
                </a:highlight>
              </a:rPr>
              <a:t>&lt;html&gt; </a:t>
            </a:r>
            <a:endParaRPr>
              <a:solidFill>
                <a:srgbClr val="EFEFEF"/>
              </a:solidFill>
              <a:highlight>
                <a:srgbClr val="A64D7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EFEFEF"/>
                </a:solidFill>
                <a:highlight>
                  <a:srgbClr val="A64D79"/>
                </a:highlight>
              </a:rPr>
              <a:t>&lt;HTML&gt;</a:t>
            </a:r>
            <a:endParaRPr>
              <a:solidFill>
                <a:srgbClr val="EFEFEF"/>
              </a:solidFill>
              <a:highlight>
                <a:srgbClr val="A64D7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EFEFEF"/>
                </a:solidFill>
                <a:highlight>
                  <a:srgbClr val="A64D79"/>
                </a:highlight>
              </a:rPr>
              <a:t>&lt;HtMl&gt;</a:t>
            </a:r>
            <a:endParaRPr>
              <a:solidFill>
                <a:srgbClr val="EFEFEF"/>
              </a:solidFill>
              <a:highlight>
                <a:srgbClr val="A64D7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9900FF"/>
                </a:solidFill>
              </a:rPr>
              <a:t>ทั้ง 3 tag ถือว่าใช้ได้เหมือนกัน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63" y="785475"/>
            <a:ext cx="8577924" cy="391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204425" y="111225"/>
            <a:ext cx="86166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200">
                <a:latin typeface="Trirong"/>
                <a:ea typeface="Trirong"/>
                <a:cs typeface="Trirong"/>
                <a:sym typeface="Trirong"/>
              </a:rPr>
              <a:t>Hands-on : ใช้ Chrome dev tools เขียน </a:t>
            </a:r>
            <a:r>
              <a:rPr b="1" lang="th" sz="2200">
                <a:solidFill>
                  <a:schemeClr val="lt1"/>
                </a:solidFill>
                <a:highlight>
                  <a:srgbClr val="E69138"/>
                </a:highlight>
                <a:latin typeface="Trirong"/>
                <a:ea typeface="Trirong"/>
                <a:cs typeface="Trirong"/>
                <a:sym typeface="Trirong"/>
              </a:rPr>
              <a:t>HTML</a:t>
            </a:r>
            <a:endParaRPr b="1" sz="2200">
              <a:solidFill>
                <a:schemeClr val="lt1"/>
              </a:solidFill>
              <a:highlight>
                <a:srgbClr val="E69138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5300475" y="4235125"/>
            <a:ext cx="498600" cy="39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52525"/>
            <a:ext cx="7027076" cy="35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204425" y="111225"/>
            <a:ext cx="86166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200">
                <a:latin typeface="Trirong"/>
                <a:ea typeface="Trirong"/>
                <a:cs typeface="Trirong"/>
                <a:sym typeface="Trirong"/>
              </a:rPr>
              <a:t>Hands-on : ใช้ Chrome dev tools เขียน </a:t>
            </a:r>
            <a:r>
              <a:rPr b="1" lang="th" sz="2200">
                <a:solidFill>
                  <a:schemeClr val="lt2"/>
                </a:solidFill>
                <a:highlight>
                  <a:srgbClr val="4A86E8"/>
                </a:highlight>
                <a:latin typeface="Trirong"/>
                <a:ea typeface="Trirong"/>
                <a:cs typeface="Trirong"/>
                <a:sym typeface="Trirong"/>
              </a:rPr>
              <a:t>CSS</a:t>
            </a:r>
            <a:endParaRPr b="1" sz="2200">
              <a:solidFill>
                <a:schemeClr val="lt2"/>
              </a:solidFill>
              <a:highlight>
                <a:srgbClr val="4A86E8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3832475" y="3861600"/>
            <a:ext cx="1611000" cy="645900"/>
          </a:xfrm>
          <a:prstGeom prst="roundRect">
            <a:avLst>
              <a:gd fmla="val 5334" name="adj"/>
            </a:avLst>
          </a:prstGeom>
          <a:noFill/>
          <a:ln cap="flat" cmpd="sng" w="1905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 rot="4720860">
            <a:off x="3415612" y="4088086"/>
            <a:ext cx="371424" cy="39707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5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แนะนำผู้สอน</a:t>
            </a:r>
            <a:endParaRPr b="1" sz="25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775" y="745700"/>
            <a:ext cx="6567726" cy="40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128225" y="111225"/>
            <a:ext cx="8616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โครงสร้างของ HTML Element / Tag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50" y="1264236"/>
            <a:ext cx="782002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5004050" y="4175500"/>
            <a:ext cx="3945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>
                <a:latin typeface="Trirong"/>
                <a:ea typeface="Trirong"/>
                <a:cs typeface="Trirong"/>
                <a:sym typeface="Trirong"/>
              </a:rPr>
              <a:t>Credit &amp; </a:t>
            </a:r>
            <a:r>
              <a:rPr i="1" lang="th" sz="7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References : </a:t>
            </a:r>
            <a:endParaRPr i="1" sz="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 u="sng">
                <a:solidFill>
                  <a:srgbClr val="0563C1"/>
                </a:solidFill>
              </a:rPr>
              <a:t>https://developer.mozilla.org/en-US/docs/Learn/HTML/Introduction_to_HTML/Getting_started</a:t>
            </a:r>
            <a:endParaRPr i="1" sz="700" u="sng">
              <a:solidFill>
                <a:srgbClr val="0563C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128225" y="111225"/>
            <a:ext cx="8616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HTML Element - Tag &amp; Attribute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5004050" y="4175500"/>
            <a:ext cx="3945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i="1" sz="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 u="sng">
                <a:solidFill>
                  <a:srgbClr val="0563C1"/>
                </a:solidFill>
              </a:rPr>
              <a:t>https://developer.mozilla.org/en-US/docs/Learn/HTML/Introduction_to_HTML/Getting_started</a:t>
            </a:r>
            <a:endParaRPr i="1" sz="700" u="sng">
              <a:solidFill>
                <a:srgbClr val="0563C1"/>
              </a:solidFill>
            </a:endParaRPr>
          </a:p>
        </p:txBody>
      </p:sp>
      <p:pic>
        <p:nvPicPr>
          <p:cNvPr descr="&amp;amp;amp;amp;amp;amp;lt;p class=&quot;editor-note&quot;&gt;My cat is very grumpy&amp;amp;amp;amp;amp;amp;lt;/p&gt;"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88" y="1350526"/>
            <a:ext cx="8097425" cy="9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762925" y="2756325"/>
            <a:ext cx="67758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ใช้ได้ทั้ง single quote และ double quote</a:t>
            </a:r>
            <a:endParaRPr b="1" sz="1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latin typeface="Roboto Mono"/>
                <a:ea typeface="Roboto Mono"/>
                <a:cs typeface="Roboto Mono"/>
                <a:sym typeface="Roboto Mono"/>
              </a:rPr>
              <a:t>&lt;p class="editor-note"&gt;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หรือ</a:t>
            </a:r>
            <a:endParaRPr b="1" sz="1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latin typeface="Roboto Mono"/>
                <a:ea typeface="Roboto Mono"/>
                <a:cs typeface="Roboto Mono"/>
                <a:sym typeface="Roboto Mono"/>
              </a:rPr>
              <a:t>&lt;p class='editor-note'&gt;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1157150" y="1424125"/>
            <a:ext cx="870900" cy="349800"/>
          </a:xfrm>
          <a:prstGeom prst="wedgeRectCallout">
            <a:avLst>
              <a:gd fmla="val -22261" name="adj1"/>
              <a:gd fmla="val 111771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00FF"/>
                </a:solidFill>
              </a:rPr>
              <a:t>Key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3223425" y="1424125"/>
            <a:ext cx="870900" cy="349800"/>
          </a:xfrm>
          <a:prstGeom prst="wedgeRectCallout">
            <a:avLst>
              <a:gd fmla="val -20797" name="adj1"/>
              <a:gd fmla="val 111771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00FF"/>
                </a:solidFill>
              </a:rPr>
              <a:t>Value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204425" y="111225"/>
            <a:ext cx="86166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Element (Nest, Inline, Empty)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279400" y="739950"/>
            <a:ext cx="7426800" cy="21636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Nesting (ซ้อนแบบ parent-child)</a:t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b="8671" l="0" r="0" t="11187"/>
          <a:stretch/>
        </p:blipFill>
        <p:spPr>
          <a:xfrm>
            <a:off x="955525" y="1928475"/>
            <a:ext cx="4476750" cy="8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880625" y="1522575"/>
            <a:ext cx="4725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Inline และ block element</a:t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5080250" y="4099300"/>
            <a:ext cx="39459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i="1" sz="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 u="sng">
                <a:solidFill>
                  <a:schemeClr val="hlink"/>
                </a:solidFill>
                <a:hlinkClick r:id="rId5"/>
              </a:rPr>
              <a:t>https://developer.mozilla.org/en-US/docs/Learn/HTML/Introduction_to_HTML/Getting_started</a:t>
            </a:r>
            <a:endParaRPr i="1" sz="7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7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 u="sng">
                <a:solidFill>
                  <a:schemeClr val="hlink"/>
                </a:solidFill>
                <a:hlinkClick r:id="rId6"/>
              </a:rPr>
              <a:t>https://developer.mozilla.org/en-US/docs/Glossary/Empty_element</a:t>
            </a:r>
            <a:r>
              <a:rPr i="1" lang="th" sz="700" u="sng">
                <a:solidFill>
                  <a:srgbClr val="0563C1"/>
                </a:solidFill>
              </a:rPr>
              <a:t> </a:t>
            </a:r>
            <a:endParaRPr i="1" sz="700" u="sng">
              <a:solidFill>
                <a:srgbClr val="0563C1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9075" y="1414935"/>
            <a:ext cx="1255850" cy="123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8"/>
          <p:cNvCxnSpPr/>
          <p:nvPr/>
        </p:nvCxnSpPr>
        <p:spPr>
          <a:xfrm>
            <a:off x="5505263" y="2184248"/>
            <a:ext cx="52080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0" name="Google Shape;220;p28"/>
          <p:cNvSpPr txBox="1"/>
          <p:nvPr/>
        </p:nvSpPr>
        <p:spPr>
          <a:xfrm>
            <a:off x="439825" y="3015525"/>
            <a:ext cx="4564200" cy="16776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Empty element (ไม่มี tag ปิด)</a:t>
            </a:r>
            <a:endParaRPr b="1"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8">
            <a:alphaModFix/>
          </a:blip>
          <a:srcRect b="73085" l="0" r="0" t="0"/>
          <a:stretch/>
        </p:blipFill>
        <p:spPr>
          <a:xfrm>
            <a:off x="955525" y="3421425"/>
            <a:ext cx="701025" cy="7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8">
            <a:alphaModFix/>
          </a:blip>
          <a:srcRect b="40781" l="0" r="0" t="27332"/>
          <a:stretch/>
        </p:blipFill>
        <p:spPr>
          <a:xfrm>
            <a:off x="1899463" y="3421425"/>
            <a:ext cx="701025" cy="9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8">
            <a:alphaModFix/>
          </a:blip>
          <a:srcRect b="0" l="0" r="0" t="59626"/>
          <a:stretch/>
        </p:blipFill>
        <p:spPr>
          <a:xfrm>
            <a:off x="2892600" y="3421425"/>
            <a:ext cx="701025" cy="11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899" y="1081274"/>
            <a:ext cx="4233320" cy="5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/>
        </p:nvSpPr>
        <p:spPr>
          <a:xfrm>
            <a:off x="128225" y="111225"/>
            <a:ext cx="8616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Comment Tag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490850" y="830725"/>
            <a:ext cx="5289600" cy="381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   &lt;title&gt;Any Title&lt;/title&gt;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&lt;!-- </a:t>
            </a:r>
            <a:endParaRPr b="1"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ส่วนนี้คือ comment </a:t>
            </a:r>
            <a:endParaRPr b="1" sz="18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 ซึ่ง Web Browser จะไม่สนใจ </a:t>
            </a:r>
            <a:endParaRPr b="1" sz="18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--&gt; </a:t>
            </a:r>
            <a:endParaRPr b="1"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&lt;...&gt;</a:t>
            </a:r>
            <a:endParaRPr b="1" sz="18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1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/>
        </p:nvSpPr>
        <p:spPr>
          <a:xfrm>
            <a:off x="628650" y="1546545"/>
            <a:ext cx="78867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52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W3Schools.com</a:t>
            </a:r>
            <a:endParaRPr b="1" sz="52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4400">
                <a:solidFill>
                  <a:srgbClr val="FFFFFF"/>
                </a:solidFill>
                <a:highlight>
                  <a:srgbClr val="F9CB9C"/>
                </a:highlight>
                <a:latin typeface="Trirong"/>
                <a:ea typeface="Trirong"/>
                <a:cs typeface="Trirong"/>
                <a:sym typeface="Trirong"/>
              </a:rPr>
              <a:t>Hands-on</a:t>
            </a:r>
            <a:endParaRPr b="1" sz="4400">
              <a:solidFill>
                <a:srgbClr val="FFFFFF"/>
              </a:solidFill>
              <a:highlight>
                <a:srgbClr val="F9CB9C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/>
        </p:nvSpPr>
        <p:spPr>
          <a:xfrm>
            <a:off x="128225" y="111225"/>
            <a:ext cx="8616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การใช้งานไซต์ : </a:t>
            </a:r>
            <a:r>
              <a:rPr b="1" lang="th" sz="30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w3schools.com/html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186900" y="938363"/>
            <a:ext cx="8770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Search ด้วย google</a:t>
            </a:r>
            <a:endParaRPr sz="1800"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ใช้ Keyword : ‘w3schools &lt;ชื่อแท็ก&gt;’</a:t>
            </a:r>
            <a:endParaRPr sz="1800"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grpSp>
        <p:nvGrpSpPr>
          <p:cNvPr id="242" name="Google Shape;242;p31"/>
          <p:cNvGrpSpPr/>
          <p:nvPr/>
        </p:nvGrpSpPr>
        <p:grpSpPr>
          <a:xfrm>
            <a:off x="490288" y="1765475"/>
            <a:ext cx="2667761" cy="2541177"/>
            <a:chOff x="2728275" y="2258392"/>
            <a:chExt cx="2347554" cy="2095125"/>
          </a:xfrm>
        </p:grpSpPr>
        <p:pic>
          <p:nvPicPr>
            <p:cNvPr id="243" name="Google Shape;243;p3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28275" y="2258392"/>
              <a:ext cx="2347554" cy="209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31"/>
            <p:cNvSpPr/>
            <p:nvPr/>
          </p:nvSpPr>
          <p:spPr>
            <a:xfrm>
              <a:off x="4572000" y="3117275"/>
              <a:ext cx="503700" cy="75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" name="Google Shape;245;p31"/>
          <p:cNvPicPr preferRelativeResize="0"/>
          <p:nvPr/>
        </p:nvPicPr>
        <p:blipFill rotWithShape="1">
          <a:blip r:embed="rId7">
            <a:alphaModFix/>
          </a:blip>
          <a:srcRect b="0" l="0" r="0" t="2056"/>
          <a:stretch/>
        </p:blipFill>
        <p:spPr>
          <a:xfrm>
            <a:off x="4412225" y="1829295"/>
            <a:ext cx="3812100" cy="2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>
            <a:hlinkClick r:id="rId8"/>
          </p:cNvPr>
          <p:cNvSpPr txBox="1"/>
          <p:nvPr/>
        </p:nvSpPr>
        <p:spPr>
          <a:xfrm>
            <a:off x="2145125" y="3213000"/>
            <a:ext cx="2070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 Reference</a:t>
            </a:r>
            <a:endParaRPr sz="1800">
              <a:solidFill>
                <a:srgbClr val="FF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750775" y="2947375"/>
            <a:ext cx="1978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 Exercise</a:t>
            </a:r>
            <a:endParaRPr sz="1800">
              <a:solidFill>
                <a:srgbClr val="FF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การใช้ Tryit-editor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04425" y="918725"/>
            <a:ext cx="87702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ใช้ทดสอบ code : </a:t>
            </a:r>
            <a:r>
              <a:rPr i="1" lang="th" sz="1600">
                <a:solidFill>
                  <a:srgbClr val="FF00FF"/>
                </a:solidFill>
                <a:latin typeface="Trirong"/>
                <a:ea typeface="Trirong"/>
                <a:cs typeface="Trirong"/>
                <a:sym typeface="Trirong"/>
              </a:rPr>
              <a:t>html / css / javascript</a:t>
            </a:r>
            <a:endParaRPr i="1" sz="1600">
              <a:solidFill>
                <a:srgbClr val="FF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lang="th" sz="11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https://www.w3schools.com/html/tryit.asp?filename=tryhtml_basic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00" y="1716450"/>
            <a:ext cx="6659250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3922800" y="1811975"/>
            <a:ext cx="3083700" cy="5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latin typeface="Trirong"/>
                <a:ea typeface="Trirong"/>
                <a:cs typeface="Trirong"/>
                <a:sym typeface="Trirong"/>
              </a:rPr>
              <a:t>ทดสอบ</a:t>
            </a:r>
            <a:r>
              <a:rPr b="1" lang="th" sz="24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ใช้ </a:t>
            </a:r>
            <a:r>
              <a:rPr b="1" lang="th" sz="24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jsitor.com</a:t>
            </a:r>
            <a:r>
              <a:rPr b="1" lang="th" sz="2400"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24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5">
            <a:alphaModFix/>
          </a:blip>
          <a:srcRect b="0" l="675" r="0" t="0"/>
          <a:stretch/>
        </p:blipFill>
        <p:spPr>
          <a:xfrm>
            <a:off x="358525" y="780975"/>
            <a:ext cx="7791626" cy="39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latin typeface="Trirong"/>
                <a:ea typeface="Trirong"/>
                <a:cs typeface="Trirong"/>
                <a:sym typeface="Trirong"/>
              </a:rPr>
              <a:t>ทดสอบ</a:t>
            </a:r>
            <a:r>
              <a:rPr b="1" lang="th" sz="24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ใช้ </a:t>
            </a:r>
            <a:r>
              <a:rPr b="1" lang="th" sz="24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4"/>
              </a:rPr>
              <a:t>StackBlitz.com</a:t>
            </a:r>
            <a:r>
              <a:rPr b="1" lang="th" sz="2400">
                <a:latin typeface="Trirong"/>
                <a:ea typeface="Trirong"/>
                <a:cs typeface="Trirong"/>
                <a:sym typeface="Trirong"/>
              </a:rPr>
              <a:t> </a:t>
            </a:r>
            <a:endParaRPr b="1" sz="24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 rotWithShape="1">
          <a:blip r:embed="rId5">
            <a:alphaModFix/>
          </a:blip>
          <a:srcRect b="2723" l="0" r="6331" t="0"/>
          <a:stretch/>
        </p:blipFill>
        <p:spPr>
          <a:xfrm>
            <a:off x="450575" y="1137050"/>
            <a:ext cx="6542975" cy="31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000">
                <a:latin typeface="Trirong"/>
                <a:ea typeface="Trirong"/>
                <a:cs typeface="Trirong"/>
                <a:sym typeface="Trirong"/>
              </a:rPr>
              <a:t>default web project (StackBlitz)</a:t>
            </a:r>
            <a:endParaRPr b="1" sz="2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73" name="Google Shape;273;p35"/>
          <p:cNvPicPr preferRelativeResize="0"/>
          <p:nvPr/>
        </p:nvPicPr>
        <p:blipFill rotWithShape="1">
          <a:blip r:embed="rId4">
            <a:alphaModFix/>
          </a:blip>
          <a:srcRect b="2938" l="0" r="0" t="1358"/>
          <a:stretch/>
        </p:blipFill>
        <p:spPr>
          <a:xfrm>
            <a:off x="325025" y="777075"/>
            <a:ext cx="8223001" cy="39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/>
        </p:nvSpPr>
        <p:spPr>
          <a:xfrm>
            <a:off x="2566400" y="289100"/>
            <a:ext cx="3101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3" name="Google Shape;53;p9"/>
          <p:cNvSpPr txBox="1"/>
          <p:nvPr/>
        </p:nvSpPr>
        <p:spPr>
          <a:xfrm>
            <a:off x="230500" y="127950"/>
            <a:ext cx="6977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แหล่งอ้างอิง &amp; เครื่องมือ</a:t>
            </a:r>
            <a:endParaRPr sz="4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4">
            <a:alphaModFix/>
          </a:blip>
          <a:srcRect b="18606" l="0" r="0" t="0"/>
          <a:stretch/>
        </p:blipFill>
        <p:spPr>
          <a:xfrm>
            <a:off x="8374650" y="93150"/>
            <a:ext cx="562600" cy="4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94400" y="733700"/>
            <a:ext cx="8955300" cy="40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/>
              <a:t>   </a:t>
            </a:r>
            <a:endParaRPr sz="30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/>
              <a:t>				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/>
              <a:t>	</a:t>
            </a:r>
            <a:endParaRPr sz="3000"/>
          </a:p>
        </p:txBody>
      </p:sp>
      <p:sp>
        <p:nvSpPr>
          <p:cNvPr id="56" name="Google Shape;56;p9"/>
          <p:cNvSpPr txBox="1"/>
          <p:nvPr/>
        </p:nvSpPr>
        <p:spPr>
          <a:xfrm>
            <a:off x="94400" y="733700"/>
            <a:ext cx="8955300" cy="408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/>
              <a:t>Marksheet.io (selected)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chemeClr val="hlink"/>
                </a:solidFill>
                <a:hlinkClick r:id="rId5"/>
              </a:rPr>
              <a:t>https://marksheet.io/</a:t>
            </a:r>
            <a:r>
              <a:rPr lang="th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/>
              <a:t>W3Schools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chemeClr val="hlink"/>
                </a:solidFill>
                <a:hlinkClick r:id="rId6"/>
              </a:rPr>
              <a:t>https://www.w3schools.com/html/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 sz="1800">
                <a:solidFill>
                  <a:schemeClr val="dk1"/>
                </a:solidFill>
              </a:rPr>
              <a:t>MDN HTML Element</a:t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chemeClr val="hlink"/>
                </a:solidFill>
                <a:hlinkClick r:id="rId7"/>
              </a:rPr>
              <a:t>https://developer.mozilla.org/en-US/docs/Web/HTML/Element</a:t>
            </a:r>
            <a:r>
              <a:rPr lang="th" sz="1800">
                <a:solidFill>
                  <a:srgbClr val="0000FF"/>
                </a:solidFill>
              </a:rPr>
              <a:t> 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chemeClr val="dk1"/>
                </a:solidFill>
              </a:rPr>
              <a:t>HTML Specification (Origin)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800" u="sng">
                <a:solidFill>
                  <a:schemeClr val="hlink"/>
                </a:solidFill>
                <a:hlinkClick r:id="rId8"/>
              </a:rPr>
              <a:t>https://html.spec.whatwg.org/</a:t>
            </a:r>
            <a:r>
              <a:rPr lang="th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000" u="sng">
                <a:solidFill>
                  <a:schemeClr val="dk1"/>
                </a:solidFill>
              </a:rPr>
              <a:t>TOOLS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000">
                <a:solidFill>
                  <a:schemeClr val="dk1"/>
                </a:solidFill>
              </a:rPr>
              <a:t>- Jsitor :  </a:t>
            </a:r>
            <a:r>
              <a:rPr b="1" lang="th" u="sng">
                <a:solidFill>
                  <a:schemeClr val="hlink"/>
                </a:solidFill>
                <a:hlinkClick r:id="rId9"/>
              </a:rPr>
              <a:t>https://jsitor.com</a:t>
            </a:r>
            <a:r>
              <a:rPr b="1" lang="th">
                <a:solidFill>
                  <a:schemeClr val="dk1"/>
                </a:solidFill>
              </a:rPr>
              <a:t>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000">
                <a:solidFill>
                  <a:schemeClr val="dk1"/>
                </a:solidFill>
              </a:rPr>
              <a:t>- StackBlitz : </a:t>
            </a:r>
            <a:r>
              <a:rPr b="1" lang="th" u="sng">
                <a:solidFill>
                  <a:schemeClr val="hlink"/>
                </a:solidFill>
                <a:hlinkClick r:id="rId10"/>
              </a:rPr>
              <a:t>https://stackblitz.com/</a:t>
            </a:r>
            <a:r>
              <a:rPr b="1" lang="th">
                <a:solidFill>
                  <a:schemeClr val="dk1"/>
                </a:solidFill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/>
        </p:nvSpPr>
        <p:spPr>
          <a:xfrm>
            <a:off x="628650" y="1546545"/>
            <a:ext cx="78867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52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Start.. </a:t>
            </a:r>
            <a:endParaRPr b="1" sz="52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52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Web project</a:t>
            </a:r>
            <a:endParaRPr b="1" sz="36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เริ่ม Web project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204425" y="918725"/>
            <a:ext cx="8770200" cy="3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1. สร้างโฟลเดอร์สำหรับ project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2. เปิดโฟลเดอร์นั้นใน VSCode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3. สร้างไฟล์ index.html เพื่อเป็นไฟล์เริ่มต้น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4. ลงมือใส่ code ของ html </a:t>
            </a:r>
            <a:r>
              <a:rPr lang="th" sz="1800">
                <a:solidFill>
                  <a:srgbClr val="999999"/>
                </a:solidFill>
                <a:latin typeface="Trirong"/>
                <a:ea typeface="Trirong"/>
                <a:cs typeface="Trirong"/>
                <a:sym typeface="Trirong"/>
              </a:rPr>
              <a:t>(+ css + js)</a:t>
            </a: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 ตามลำดับ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	* save ไฟล์ก่อน preview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5. ดูผล run ผ่าน Live Server 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Trirong"/>
                <a:ea typeface="Trirong"/>
                <a:cs typeface="Trirong"/>
                <a:sym typeface="Trirong"/>
              </a:rPr>
              <a:t>(Live Server จะจำลองตัวเป็น Web Server เพื่อส่งไฟล์ html นั้นไปแสดง</a:t>
            </a:r>
            <a:br>
              <a:rPr lang="th" sz="1200">
                <a:latin typeface="Trirong"/>
                <a:ea typeface="Trirong"/>
                <a:cs typeface="Trirong"/>
                <a:sym typeface="Trirong"/>
              </a:rPr>
            </a:br>
            <a:r>
              <a:rPr lang="th" sz="1200">
                <a:latin typeface="Trirong"/>
                <a:ea typeface="Trirong"/>
                <a:cs typeface="Trirong"/>
                <a:sym typeface="Trirong"/>
              </a:rPr>
              <a:t>ที่ Web Browser ตามที่ browser request)</a:t>
            </a:r>
            <a:endParaRPr sz="12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676" y="1172925"/>
            <a:ext cx="3754326" cy="322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latin typeface="Trirong"/>
                <a:ea typeface="Trirong"/>
                <a:cs typeface="Trirong"/>
                <a:sym typeface="Trirong"/>
              </a:rPr>
              <a:t>HTML default structure </a:t>
            </a:r>
            <a:endParaRPr b="1" sz="24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50" y="1086925"/>
            <a:ext cx="7129925" cy="34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/>
          <p:nvPr/>
        </p:nvSpPr>
        <p:spPr>
          <a:xfrm>
            <a:off x="971925" y="746875"/>
            <a:ext cx="1970700" cy="368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lt1"/>
                </a:solidFill>
              </a:rPr>
              <a:t>ให้ browser ใช้ตัว render ที่ทันสมัยที่สุด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 u="sng">
                <a:solidFill>
                  <a:schemeClr val="hlink"/>
                </a:solidFill>
                <a:hlinkClick r:id="rId5"/>
              </a:rPr>
              <a:t>read more..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2146575" y="1225050"/>
            <a:ext cx="1373700" cy="368400"/>
          </a:xfrm>
          <a:prstGeom prst="wedgeRoundRectCallout">
            <a:avLst>
              <a:gd fmla="val -71119" name="adj1"/>
              <a:gd fmla="val 28936" name="adj2"/>
              <a:gd fmla="val 0" name="adj3"/>
            </a:avLst>
          </a:prstGeom>
          <a:solidFill>
            <a:srgbClr val="00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lt1"/>
                </a:solidFill>
              </a:rPr>
              <a:t>ภาษาหลักที่ใช้ใน page นี้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 u="sng">
                <a:solidFill>
                  <a:schemeClr val="hlink"/>
                </a:solidFill>
                <a:hlinkClick r:id="rId6"/>
              </a:rPr>
              <a:t>read more..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3005975" y="1677375"/>
            <a:ext cx="1373700" cy="368400"/>
          </a:xfrm>
          <a:prstGeom prst="wedgeRoundRectCallout">
            <a:avLst>
              <a:gd fmla="val -71119" name="adj1"/>
              <a:gd fmla="val 28936" name="adj2"/>
              <a:gd fmla="val 0" name="adj3"/>
            </a:avLst>
          </a:prstGeom>
          <a:solidFill>
            <a:srgbClr val="00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lt1"/>
                </a:solidFill>
              </a:rPr>
              <a:t>ระบุ character set ที่ใช้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 u="sng">
                <a:solidFill>
                  <a:schemeClr val="hlink"/>
                </a:solidFill>
                <a:hlinkClick r:id="rId7"/>
              </a:rPr>
              <a:t>read more..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5958950" y="1877675"/>
            <a:ext cx="1970700" cy="368400"/>
          </a:xfrm>
          <a:prstGeom prst="wedgeRoundRectCallout">
            <a:avLst>
              <a:gd fmla="val -74329" name="adj1"/>
              <a:gd fmla="val 46464" name="adj2"/>
              <a:gd fmla="val 0" name="adj3"/>
            </a:avLst>
          </a:prstGeom>
          <a:solidFill>
            <a:srgbClr val="00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lt1"/>
                </a:solidFill>
              </a:rPr>
              <a:t>ถ้าเป็น IE ให้ใช้ ver. ไหน ทำการ render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 u="sng">
                <a:solidFill>
                  <a:schemeClr val="hlink"/>
                </a:solidFill>
                <a:hlinkClick r:id="rId8"/>
              </a:rPr>
              <a:t>read more..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5196475" y="2691850"/>
            <a:ext cx="1970700" cy="368400"/>
          </a:xfrm>
          <a:prstGeom prst="wedgeRoundRectCallout">
            <a:avLst>
              <a:gd fmla="val -26785" name="adj1"/>
              <a:gd fmla="val -95603" name="adj2"/>
              <a:gd fmla="val 0" name="adj3"/>
            </a:avLst>
          </a:prstGeom>
          <a:solidFill>
            <a:srgbClr val="00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lt1"/>
                </a:solidFill>
              </a:rPr>
              <a:t>เพื่อเตรียมการทำ responsive ที่ถูกต้อง 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 u="sng">
                <a:solidFill>
                  <a:schemeClr val="hlink"/>
                </a:solidFill>
                <a:hlinkClick r:id="rId9"/>
              </a:rPr>
              <a:t>read more..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การอ้างอิง location</a:t>
            </a:r>
            <a:endParaRPr/>
          </a:p>
        </p:txBody>
      </p:sp>
      <p:sp>
        <p:nvSpPr>
          <p:cNvPr id="302" name="Google Shape;302;p39"/>
          <p:cNvSpPr txBox="1"/>
          <p:nvPr>
            <p:ph idx="1" type="body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FF00FF"/>
                </a:solidFill>
              </a:rPr>
              <a:t>/</a:t>
            </a:r>
            <a:r>
              <a:rPr lang="th"/>
              <a:t> คือ โฟลเดอร์ราก (root ของ website)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เช่น </a:t>
            </a:r>
            <a:r>
              <a:rPr lang="th">
                <a:solidFill>
                  <a:srgbClr val="FF00FF"/>
                </a:solidFill>
              </a:rPr>
              <a:t>/images</a:t>
            </a:r>
            <a:r>
              <a:rPr lang="th"/>
              <a:t>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คือ โฟลเดอร์ image ที่อยู่ใน root directory (/)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FF00FF"/>
                </a:solidFill>
              </a:rPr>
              <a:t>../</a:t>
            </a:r>
            <a:r>
              <a:rPr lang="th"/>
              <a:t> คือ โฟลเดอร์ลำดับบน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เช่น ../../menu.html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คือ ไฟล์ menu.html ที่อยู่ในโฟลเดอร์ที่ย้อนขึ้นไป 2 ลำดับ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>
                <a:solidFill>
                  <a:srgbClr val="FF00FF"/>
                </a:solidFill>
              </a:rPr>
              <a:t>./</a:t>
            </a:r>
            <a:r>
              <a:rPr lang="th"/>
              <a:t> คือ โฟลเดอร์ปัจจุบัน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เช่น ./friend.html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/>
              <a:t>	คือ ไฟล์ friend.html ที่อยู่ในโฟลเดอร์เดียวกัน (กับไฟล์ html ตัวปัจจุบัน)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/>
        </p:nvSpPr>
        <p:spPr>
          <a:xfrm>
            <a:off x="628650" y="1546545"/>
            <a:ext cx="78867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52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Tags HTML </a:t>
            </a:r>
            <a:endParaRPr b="1" sz="52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4400">
                <a:solidFill>
                  <a:srgbClr val="F9CB9C"/>
                </a:solidFill>
                <a:latin typeface="Trirong"/>
                <a:ea typeface="Trirong"/>
                <a:cs typeface="Trirong"/>
                <a:sym typeface="Trirong"/>
              </a:rPr>
              <a:t>ที่ควรรู้จัก</a:t>
            </a:r>
            <a:endParaRPr b="1" sz="4400">
              <a:solidFill>
                <a:srgbClr val="F9CB9C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/>
        </p:nvSpPr>
        <p:spPr>
          <a:xfrm>
            <a:off x="128225" y="111225"/>
            <a:ext cx="8616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Tag ที่ควรรู้จัก </a:t>
            </a:r>
            <a:endParaRPr b="1" sz="2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188250" y="816525"/>
            <a:ext cx="8785200" cy="39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/>
              <a:t>   </a:t>
            </a:r>
            <a:endParaRPr sz="30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/>
              <a:t>				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/>
              <a:t>	</a:t>
            </a:r>
            <a:endParaRPr sz="3000"/>
          </a:p>
        </p:txBody>
      </p:sp>
      <p:sp>
        <p:nvSpPr>
          <p:cNvPr id="314" name="Google Shape;314;p41"/>
          <p:cNvSpPr txBox="1"/>
          <p:nvPr/>
        </p:nvSpPr>
        <p:spPr>
          <a:xfrm>
            <a:off x="188150" y="740325"/>
            <a:ext cx="8785200" cy="391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Text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https://www.w3schools.com/html/html_headings.asp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https://www.w3schools.com/html/html_paragraphs.asp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https://www.w3schools.com/html/html_formatting.asp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>
                <a:solidFill>
                  <a:srgbClr val="CC0000"/>
                </a:solidFill>
                <a:latin typeface="Trirong"/>
                <a:ea typeface="Trirong"/>
                <a:cs typeface="Trirong"/>
                <a:sym typeface="Trirong"/>
              </a:rPr>
              <a:t>ตัวอักษรพิเศษ</a:t>
            </a:r>
            <a:endParaRPr>
              <a:solidFill>
                <a:srgbClr val="CC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https://www.w3schools.com/html/html_entities.asp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https://www.toptal.com/designers/htmlarrows/symbols/</a:t>
            </a:r>
            <a:r>
              <a:rPr lang="th" sz="1100" u="sng">
                <a:solidFill>
                  <a:srgbClr val="0563C1"/>
                </a:solidFill>
              </a:rPr>
              <a:t> </a:t>
            </a:r>
            <a:endParaRPr sz="11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https://www.w3schools.com/charsets/default.asp</a:t>
            </a:r>
            <a:r>
              <a:rPr lang="th" sz="1100" u="sng">
                <a:solidFill>
                  <a:srgbClr val="0563C1"/>
                </a:solidFill>
              </a:rPr>
              <a:t> </a:t>
            </a:r>
            <a:endParaRPr sz="1100"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800">
                <a:solidFill>
                  <a:schemeClr val="dk1"/>
                </a:solidFill>
                <a:latin typeface="Trirong"/>
                <a:ea typeface="Trirong"/>
                <a:cs typeface="Trirong"/>
                <a:sym typeface="Trirong"/>
              </a:rPr>
              <a:t>List </a:t>
            </a:r>
            <a:endParaRPr sz="1800">
              <a:solidFill>
                <a:schemeClr val="dk1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https://www.w3schools.com/html/html_lists.asp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Link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https://www.w3schools.com/html/html_links.asp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Image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https://www.w3schools.com/html/html_images.asp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9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** แนะนำ Site รูปภาพ</a:t>
            </a:r>
            <a:endParaRPr sz="9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9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</a:t>
            </a:r>
            <a:r>
              <a:rPr lang="th" sz="1050">
                <a:solidFill>
                  <a:srgbClr val="FF0000"/>
                </a:solidFill>
                <a:highlight>
                  <a:srgbClr val="FFFFFF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https://picsum.photos/200/300</a:t>
            </a:r>
            <a:endParaRPr sz="1800">
              <a:solidFill>
                <a:srgbClr val="FF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5" name="Google Shape;315;p41"/>
          <p:cNvSpPr txBox="1"/>
          <p:nvPr/>
        </p:nvSpPr>
        <p:spPr>
          <a:xfrm>
            <a:off x="4336795" y="740325"/>
            <a:ext cx="4636800" cy="3916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Table 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https://www.w3schools.com/html/html_tables.asp</a:t>
            </a:r>
            <a:r>
              <a:rPr lang="th" sz="11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Form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https://www.w3schools.com/html/html_forms.asp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9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** test html form **</a:t>
            </a:r>
            <a:endParaRPr sz="9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9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http://jkorpela.fi/forms/testing.html</a:t>
            </a:r>
            <a:r>
              <a:rPr lang="th" sz="9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Block &amp; inline ( &lt;div&gt; / &lt;span&gt; )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https://www.w3schools.com/html/html_blocks.asp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Style (CSS internal)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https://www.w3schools.com/html/html_styles.asp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u="sng">
                <a:solidFill>
                  <a:srgbClr val="0563C1"/>
                </a:solid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https://www.w3schools.com/html/html_colors.asp</a:t>
            </a:r>
            <a:endParaRPr b="1" sz="2400">
              <a:solidFill>
                <a:srgbClr val="0000FF"/>
              </a:solidFill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/>
        </p:nvSpPr>
        <p:spPr>
          <a:xfrm>
            <a:off x="204425" y="111225"/>
            <a:ext cx="8616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 Form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204425" y="918725"/>
            <a:ext cx="87702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Form เป็น UI เพื่อรับ input จาก html ส่งให้ server หรือ script ประมวลผล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*** โดย attribute ที่สำคัญคือ name และ value ***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25" y="1792700"/>
            <a:ext cx="5972199" cy="18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/>
        </p:nvSpPr>
        <p:spPr>
          <a:xfrm>
            <a:off x="6796550" y="4253400"/>
            <a:ext cx="2153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Credit &amp; References : </a:t>
            </a:r>
            <a:endParaRPr i="1" sz="7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th" sz="700" u="sng">
                <a:solidFill>
                  <a:srgbClr val="0563C1"/>
                </a:solidFill>
              </a:rPr>
              <a:t>https://www.w3schools.com/html/html_forms.asp</a:t>
            </a:r>
            <a:endParaRPr i="1" sz="700" u="sng">
              <a:solidFill>
                <a:srgbClr val="0563C1"/>
              </a:solidFill>
            </a:endParaRPr>
          </a:p>
        </p:txBody>
      </p:sp>
      <p:sp>
        <p:nvSpPr>
          <p:cNvPr id="324" name="Google Shape;324;p42"/>
          <p:cNvSpPr/>
          <p:nvPr/>
        </p:nvSpPr>
        <p:spPr>
          <a:xfrm flipH="1" rot="10800000">
            <a:off x="3456350" y="2524200"/>
            <a:ext cx="135900" cy="146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 flipH="1" rot="10800000">
            <a:off x="2064000" y="3229700"/>
            <a:ext cx="216300" cy="25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 txBox="1"/>
          <p:nvPr/>
        </p:nvSpPr>
        <p:spPr>
          <a:xfrm>
            <a:off x="1139100" y="3512700"/>
            <a:ext cx="47292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>
                <a:solidFill>
                  <a:srgbClr val="6AA84F"/>
                </a:solidFill>
                <a:latin typeface="Trirong"/>
                <a:ea typeface="Trirong"/>
                <a:cs typeface="Trirong"/>
                <a:sym typeface="Trirong"/>
              </a:rPr>
              <a:t>ข้อมูลที่ส่งเมื่อกดปุ่ม submit คือ</a:t>
            </a:r>
            <a:endParaRPr i="1">
              <a:solidFill>
                <a:srgbClr val="6AA84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6AA84F"/>
                </a:solidFill>
                <a:latin typeface="Fira Code"/>
                <a:ea typeface="Fira Code"/>
                <a:cs typeface="Fira Code"/>
                <a:sym typeface="Fira Code"/>
              </a:rPr>
              <a:t>firstname = “Mickey”</a:t>
            </a:r>
            <a:endParaRPr b="1">
              <a:solidFill>
                <a:srgbClr val="6AA84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6AA84F"/>
                </a:solidFill>
                <a:latin typeface="Fira Code"/>
                <a:ea typeface="Fira Code"/>
                <a:cs typeface="Fira Code"/>
                <a:sym typeface="Fira Code"/>
              </a:rPr>
              <a:t>lastname = “Mouse”</a:t>
            </a:r>
            <a:endParaRPr b="1">
              <a:solidFill>
                <a:srgbClr val="6AA84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>
                <a:solidFill>
                  <a:srgbClr val="6AA84F"/>
                </a:solidFill>
                <a:latin typeface="Trirong"/>
                <a:ea typeface="Trirong"/>
                <a:cs typeface="Trirong"/>
                <a:sym typeface="Trirong"/>
              </a:rPr>
              <a:t>** script ที่รับข้อมูลนี้ไปทำงานต่อคือ /action_page.php **</a:t>
            </a:r>
            <a:endParaRPr i="1">
              <a:solidFill>
                <a:srgbClr val="6AA84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3310100" y="2139413"/>
            <a:ext cx="672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FFF00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name</a:t>
            </a:r>
            <a:endParaRPr i="1" sz="1200">
              <a:solidFill>
                <a:srgbClr val="FFFF00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4886775" y="2139413"/>
            <a:ext cx="672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solidFill>
                  <a:srgbClr val="FFFF00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value</a:t>
            </a:r>
            <a:endParaRPr i="1" sz="1200">
              <a:solidFill>
                <a:srgbClr val="FFFF00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329" name="Google Shape;329;p42"/>
          <p:cNvSpPr/>
          <p:nvPr/>
        </p:nvSpPr>
        <p:spPr>
          <a:xfrm flipH="1" rot="10800000">
            <a:off x="5065600" y="2513013"/>
            <a:ext cx="135900" cy="146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7249" y="1703750"/>
            <a:ext cx="17716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/>
          <p:nvPr/>
        </p:nvSpPr>
        <p:spPr>
          <a:xfrm flipH="1" rot="-5400000">
            <a:off x="6504488" y="2695650"/>
            <a:ext cx="216300" cy="25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#1 </a:t>
            </a:r>
            <a:r>
              <a:rPr lang="th" sz="2000"/>
              <a:t>( 1 / 2 )</a:t>
            </a:r>
            <a:endParaRPr/>
          </a:p>
        </p:txBody>
      </p:sp>
      <p:sp>
        <p:nvSpPr>
          <p:cNvPr id="337" name="Google Shape;337;p43"/>
          <p:cNvSpPr txBox="1"/>
          <p:nvPr>
            <p:ph idx="1" type="body"/>
          </p:nvPr>
        </p:nvSpPr>
        <p:spPr>
          <a:xfrm>
            <a:off x="188850" y="7612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500">
                <a:highlight>
                  <a:schemeClr val="accent6"/>
                </a:highlight>
              </a:rPr>
              <a:t>สร้าง website MyResume </a:t>
            </a:r>
            <a:r>
              <a:rPr lang="th" sz="1100">
                <a:highlight>
                  <a:schemeClr val="accent6"/>
                </a:highlight>
              </a:rPr>
              <a:t>⇒ 4 pages : </a:t>
            </a:r>
            <a:r>
              <a:rPr lang="th" sz="1100" u="sng">
                <a:highlight>
                  <a:schemeClr val="accent6"/>
                </a:highlight>
              </a:rPr>
              <a:t>Home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Education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Work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Contact</a:t>
            </a:r>
            <a:endParaRPr sz="1100" u="sng">
              <a:highlight>
                <a:schemeClr val="accent6"/>
              </a:highlight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00" y="1136225"/>
            <a:ext cx="3551303" cy="36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4">
            <a:alphaModFix/>
          </a:blip>
          <a:srcRect b="17019" l="0" r="12226" t="0"/>
          <a:stretch/>
        </p:blipFill>
        <p:spPr>
          <a:xfrm>
            <a:off x="4399500" y="1238425"/>
            <a:ext cx="4420499" cy="2665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/>
        </p:nvSpPr>
        <p:spPr>
          <a:xfrm>
            <a:off x="2477250" y="1131125"/>
            <a:ext cx="10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9900"/>
                </a:highlight>
              </a:rPr>
              <a:t>index.html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7157675" y="1131125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9900"/>
                </a:highlight>
              </a:rPr>
              <a:t>education.html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6497350" y="24300"/>
            <a:ext cx="2511900" cy="681000"/>
          </a:xfrm>
          <a:prstGeom prst="rect">
            <a:avLst/>
          </a:prstGeom>
          <a:solidFill>
            <a:srgbClr val="EEFF4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th" sz="1500">
                <a:solidFill>
                  <a:srgbClr val="0000FF"/>
                </a:solidFill>
                <a:latin typeface="Krub Light"/>
                <a:ea typeface="Krub Light"/>
                <a:cs typeface="Krub Light"/>
                <a:sym typeface="Krub Light"/>
              </a:rPr>
              <a:t>กำหนดส่ง : Wed, 23 Apr 25</a:t>
            </a:r>
            <a:endParaRPr sz="1500" u="sng">
              <a:solidFill>
                <a:srgbClr val="FF00FF"/>
              </a:solidFill>
              <a:latin typeface="Krub Light"/>
              <a:ea typeface="Krub Light"/>
              <a:cs typeface="Krub Light"/>
              <a:sym typeface="Kru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th" sz="1500">
                <a:solidFill>
                  <a:srgbClr val="0000FF"/>
                </a:solidFill>
                <a:latin typeface="Krub Light"/>
                <a:ea typeface="Krub Light"/>
                <a:cs typeface="Krub Light"/>
                <a:sym typeface="Krub Light"/>
              </a:rPr>
              <a:t>ส่งงานผ่าน github.io </a:t>
            </a:r>
            <a:endParaRPr sz="1100">
              <a:solidFill>
                <a:srgbClr val="0000FF"/>
              </a:solidFill>
              <a:latin typeface="Krub Light"/>
              <a:ea typeface="Krub Light"/>
              <a:cs typeface="Krub Light"/>
              <a:sym typeface="Krub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th"/>
              <a:t>Homework #1 </a:t>
            </a:r>
            <a:r>
              <a:rPr lang="th" sz="2000"/>
              <a:t>( 2 / 2 )</a:t>
            </a:r>
            <a:endParaRPr/>
          </a:p>
        </p:txBody>
      </p:sp>
      <p:sp>
        <p:nvSpPr>
          <p:cNvPr id="348" name="Google Shape;348;p44"/>
          <p:cNvSpPr txBox="1"/>
          <p:nvPr>
            <p:ph idx="1" type="body"/>
          </p:nvPr>
        </p:nvSpPr>
        <p:spPr>
          <a:xfrm>
            <a:off x="188850" y="761225"/>
            <a:ext cx="8766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th" sz="1500">
                <a:highlight>
                  <a:schemeClr val="accent6"/>
                </a:highlight>
              </a:rPr>
              <a:t>สร้าง website MyResume </a:t>
            </a:r>
            <a:r>
              <a:rPr lang="th" sz="1100">
                <a:highlight>
                  <a:schemeClr val="accent6"/>
                </a:highlight>
              </a:rPr>
              <a:t>⇒ 4 pages : </a:t>
            </a:r>
            <a:r>
              <a:rPr lang="th" sz="1100" u="sng">
                <a:highlight>
                  <a:schemeClr val="accent6"/>
                </a:highlight>
              </a:rPr>
              <a:t>Home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Education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Work</a:t>
            </a:r>
            <a:r>
              <a:rPr lang="th" sz="1100">
                <a:highlight>
                  <a:schemeClr val="accent6"/>
                </a:highlight>
              </a:rPr>
              <a:t>, </a:t>
            </a:r>
            <a:r>
              <a:rPr lang="th" sz="1100" u="sng">
                <a:highlight>
                  <a:schemeClr val="accent6"/>
                </a:highlight>
              </a:rPr>
              <a:t>Contact</a:t>
            </a:r>
            <a:endParaRPr sz="1100" u="sng">
              <a:highlight>
                <a:schemeClr val="accent6"/>
              </a:highlight>
            </a:endParaRPr>
          </a:p>
        </p:txBody>
      </p:sp>
      <p:pic>
        <p:nvPicPr>
          <p:cNvPr id="349" name="Google Shape;349;p44"/>
          <p:cNvPicPr preferRelativeResize="0"/>
          <p:nvPr/>
        </p:nvPicPr>
        <p:blipFill rotWithShape="1">
          <a:blip r:embed="rId3">
            <a:alphaModFix/>
          </a:blip>
          <a:srcRect b="13741" l="0" r="8809" t="0"/>
          <a:stretch/>
        </p:blipFill>
        <p:spPr>
          <a:xfrm>
            <a:off x="280100" y="1300925"/>
            <a:ext cx="5014725" cy="291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825" y="1093775"/>
            <a:ext cx="3152169" cy="3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7483950" y="1216975"/>
            <a:ext cx="14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9900"/>
                </a:highlight>
              </a:rPr>
              <a:t>contact.html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3416925" y="1653325"/>
            <a:ext cx="1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9900"/>
                </a:highlight>
              </a:rPr>
              <a:t>work.html</a:t>
            </a:r>
            <a:endParaRPr>
              <a:highlight>
                <a:srgbClr val="FF9900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Prepare Tools (VSCode : IDE)</a:t>
            </a:r>
            <a:endParaRPr/>
          </a:p>
        </p:txBody>
      </p:sp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IDE (Integrated Development Environment)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   คือ Text Editor ที่ใช้เขียน Code โดยมีเครื่องมือและสิ่งอำนวยความสะดวกต่างๆ ที่ช่วยในการพัฒนาโปรแกรมมาพร้อมในตัว</a:t>
            </a:r>
            <a:endParaRPr sz="14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600">
                <a:solidFill>
                  <a:schemeClr val="lt2"/>
                </a:solidFill>
                <a:highlight>
                  <a:srgbClr val="0563C1"/>
                </a:highlight>
              </a:rPr>
              <a:t>VSCode</a:t>
            </a:r>
            <a:r>
              <a:rPr lang="th" sz="1400"/>
              <a:t> คือ IDE ตัวหนึ่งที่ได้รับความนิยมสูงในการเขียน Code เนื่องจาก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	- Microsoft เป็นผู้พัฒนา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	- มี Extension support เป็นจำนวนมาก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	- Open source และ ฟรี!!!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th" sz="1400">
                <a:solidFill>
                  <a:schemeClr val="lt2"/>
                </a:solidFill>
                <a:highlight>
                  <a:srgbClr val="674EA7"/>
                </a:highlight>
              </a:rPr>
              <a:t>  ** Visual Studio ≠ Visual Studio Code ** </a:t>
            </a:r>
            <a:endParaRPr b="1" sz="1400">
              <a:solidFill>
                <a:schemeClr val="lt2"/>
              </a:solidFill>
              <a:highlight>
                <a:srgbClr val="674EA7"/>
              </a:highlight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700" u="sng">
                <a:solidFill>
                  <a:schemeClr val="hlink"/>
                </a:solidFill>
                <a:hlinkClick r:id="rId3"/>
              </a:rPr>
              <a:t>https://visualstudio.microsoft.com/</a:t>
            </a:r>
            <a:r>
              <a:rPr lang="th" sz="700"/>
              <a:t> 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 u="sng"/>
              <a:t>ปฏิบัติ</a:t>
            </a:r>
            <a:r>
              <a:rPr lang="th" sz="1400"/>
              <a:t> 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1. ติดตั้ง VSCode จาก </a:t>
            </a:r>
            <a:r>
              <a:rPr lang="th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https://code.visualstudio.com/Download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400"/>
              <a:t>2. ติดตั้ง Extension : Live Server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1400"/>
          </a:p>
        </p:txBody>
      </p:sp>
      <p:pic>
        <p:nvPicPr>
          <p:cNvPr id="359" name="Google Shape;3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2351" y="1586337"/>
            <a:ext cx="2209300" cy="197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5"/>
          <p:cNvPicPr preferRelativeResize="0"/>
          <p:nvPr/>
        </p:nvPicPr>
        <p:blipFill rotWithShape="1">
          <a:blip r:embed="rId6">
            <a:alphaModFix/>
          </a:blip>
          <a:srcRect b="76521" l="31284" r="51265" t="8503"/>
          <a:stretch/>
        </p:blipFill>
        <p:spPr>
          <a:xfrm>
            <a:off x="6578925" y="3632725"/>
            <a:ext cx="1031323" cy="497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1" name="Google Shape;361;p45"/>
          <p:cNvSpPr/>
          <p:nvPr/>
        </p:nvSpPr>
        <p:spPr>
          <a:xfrm>
            <a:off x="6066426" y="3687126"/>
            <a:ext cx="385776" cy="389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Comic Sans MS"/>
              </a:rPr>
              <a:t>+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/>
        </p:nvSpPr>
        <p:spPr>
          <a:xfrm>
            <a:off x="204425" y="918725"/>
            <a:ext cx="43953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Web Browser</a:t>
            </a:r>
            <a:endParaRPr b="1"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ดาวน์โหลดได้ที่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https://www.google.com/chrome/</a:t>
            </a:r>
            <a:r>
              <a:rPr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62" name="Google Shape;62;p10"/>
          <p:cNvSpPr txBox="1"/>
          <p:nvPr/>
        </p:nvSpPr>
        <p:spPr>
          <a:xfrm>
            <a:off x="204425" y="111225"/>
            <a:ext cx="8616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เครื่องมือ / โปรแกรม</a:t>
            </a:r>
            <a:endParaRPr b="1" sz="30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63" name="Google Shape;63;p10"/>
          <p:cNvPicPr preferRelativeResize="0"/>
          <p:nvPr/>
        </p:nvPicPr>
        <p:blipFill rotWithShape="1">
          <a:blip r:embed="rId5">
            <a:alphaModFix/>
          </a:blip>
          <a:srcRect b="28185" l="9214" r="9813" t="23327"/>
          <a:stretch/>
        </p:blipFill>
        <p:spPr>
          <a:xfrm>
            <a:off x="317900" y="1503738"/>
            <a:ext cx="3445950" cy="1031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0"/>
          <p:cNvSpPr txBox="1"/>
          <p:nvPr/>
        </p:nvSpPr>
        <p:spPr>
          <a:xfrm>
            <a:off x="4599725" y="918725"/>
            <a:ext cx="43953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Source Code Editor (IDE)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ดาวน์โหลดได้ที่</a:t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https://code.visualstudio.com/download</a:t>
            </a:r>
            <a:r>
              <a:rPr lang="th" sz="17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endParaRPr sz="17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7">
            <a:alphaModFix/>
          </a:blip>
          <a:srcRect b="20973" l="5559" r="6326" t="26984"/>
          <a:stretch/>
        </p:blipFill>
        <p:spPr>
          <a:xfrm>
            <a:off x="4787625" y="1524288"/>
            <a:ext cx="3552100" cy="990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6" name="Google Shape;66;p10"/>
          <p:cNvCxnSpPr/>
          <p:nvPr/>
        </p:nvCxnSpPr>
        <p:spPr>
          <a:xfrm>
            <a:off x="4149725" y="1027350"/>
            <a:ext cx="0" cy="3350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7" name="Google Shape;67;p10"/>
          <p:cNvPicPr preferRelativeResize="0"/>
          <p:nvPr/>
        </p:nvPicPr>
        <p:blipFill rotWithShape="1">
          <a:blip r:embed="rId8">
            <a:alphaModFix/>
          </a:blip>
          <a:srcRect b="76521" l="31284" r="51265" t="8503"/>
          <a:stretch/>
        </p:blipFill>
        <p:spPr>
          <a:xfrm>
            <a:off x="7388875" y="2322850"/>
            <a:ext cx="1031323" cy="497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หน้าจอ VSCode</a:t>
            </a:r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550" y="871450"/>
            <a:ext cx="5556974" cy="38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ปุ่มคีย์ลัดที่ใช้บ่อยใน VSCode (Mac)</a:t>
            </a: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25" y="934600"/>
            <a:ext cx="2694024" cy="358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 rotWithShape="1">
          <a:blip r:embed="rId4">
            <a:alphaModFix/>
          </a:blip>
          <a:srcRect b="0" l="0" r="9722" t="0"/>
          <a:stretch/>
        </p:blipFill>
        <p:spPr>
          <a:xfrm>
            <a:off x="3058500" y="934600"/>
            <a:ext cx="3178551" cy="26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8925" y="934600"/>
            <a:ext cx="2665750" cy="23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/>
          <p:nvPr/>
        </p:nvSpPr>
        <p:spPr>
          <a:xfrm>
            <a:off x="114425" y="236510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7"/>
          <p:cNvSpPr/>
          <p:nvPr/>
        </p:nvSpPr>
        <p:spPr>
          <a:xfrm>
            <a:off x="114425" y="396092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7"/>
          <p:cNvSpPr/>
          <p:nvPr/>
        </p:nvSpPr>
        <p:spPr>
          <a:xfrm>
            <a:off x="114425" y="173467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7"/>
          <p:cNvSpPr/>
          <p:nvPr/>
        </p:nvSpPr>
        <p:spPr>
          <a:xfrm>
            <a:off x="2962750" y="236510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7"/>
          <p:cNvSpPr/>
          <p:nvPr/>
        </p:nvSpPr>
        <p:spPr>
          <a:xfrm>
            <a:off x="2962750" y="127790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6173450" y="117617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7"/>
          <p:cNvSpPr/>
          <p:nvPr/>
        </p:nvSpPr>
        <p:spPr>
          <a:xfrm>
            <a:off x="6173450" y="143690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743" y="3603205"/>
            <a:ext cx="2754246" cy="8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ปุ่มคีย์ลัดที่ใช้บ่อยใน VSCode (Windows)</a:t>
            </a:r>
            <a:endParaRPr/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25" y="941251"/>
            <a:ext cx="2388600" cy="35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/>
          <p:nvPr/>
        </p:nvSpPr>
        <p:spPr>
          <a:xfrm>
            <a:off x="159600" y="157205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8"/>
          <p:cNvSpPr/>
          <p:nvPr/>
        </p:nvSpPr>
        <p:spPr>
          <a:xfrm>
            <a:off x="159600" y="222052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8"/>
          <p:cNvSpPr/>
          <p:nvPr/>
        </p:nvSpPr>
        <p:spPr>
          <a:xfrm>
            <a:off x="159600" y="402417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100" y="1007300"/>
            <a:ext cx="3103950" cy="258455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/>
          <p:nvPr/>
        </p:nvSpPr>
        <p:spPr>
          <a:xfrm>
            <a:off x="2774225" y="222052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8"/>
          <p:cNvSpPr/>
          <p:nvPr/>
        </p:nvSpPr>
        <p:spPr>
          <a:xfrm>
            <a:off x="2774225" y="127790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025" y="1017450"/>
            <a:ext cx="2722075" cy="235288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/>
          <p:nvPr/>
        </p:nvSpPr>
        <p:spPr>
          <a:xfrm>
            <a:off x="6097250" y="123272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6097250" y="152725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743" y="3603205"/>
            <a:ext cx="2754246" cy="8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/>
        </p:nvSpPr>
        <p:spPr>
          <a:xfrm>
            <a:off x="628650" y="737275"/>
            <a:ext cx="7886700" cy="3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52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How to layout (CSS)</a:t>
            </a:r>
            <a:endParaRPr b="1" sz="52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- Block vs. Inline</a:t>
            </a:r>
            <a:endParaRPr b="1" sz="30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- Box-model</a:t>
            </a:r>
            <a:endParaRPr b="1" sz="30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- Div as “Container”</a:t>
            </a:r>
            <a:endParaRPr b="1" sz="30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- Inline-Block / Float (column)</a:t>
            </a:r>
            <a:endParaRPr b="1" sz="30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latin typeface="Trirong"/>
                <a:ea typeface="Trirong"/>
                <a:cs typeface="Trirong"/>
                <a:sym typeface="Trirong"/>
              </a:rPr>
              <a:t>Block vs. Inline</a:t>
            </a:r>
            <a:endParaRPr b="1" sz="2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10" name="Google Shape;410;p50"/>
          <p:cNvSpPr txBox="1"/>
          <p:nvPr/>
        </p:nvSpPr>
        <p:spPr>
          <a:xfrm>
            <a:off x="128225" y="2793425"/>
            <a:ext cx="8770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Inline Element : </a:t>
            </a:r>
            <a:r>
              <a:rPr lang="th" sz="1800">
                <a:solidFill>
                  <a:schemeClr val="lt2"/>
                </a:solidFill>
                <a:highlight>
                  <a:srgbClr val="0563C1"/>
                </a:highlight>
                <a:latin typeface="Trirong"/>
                <a:ea typeface="Trirong"/>
                <a:cs typeface="Trirong"/>
                <a:sym typeface="Trirong"/>
              </a:rPr>
              <a:t>Does not</a:t>
            </a:r>
            <a:r>
              <a:rPr lang="th" sz="1800">
                <a:solidFill>
                  <a:schemeClr val="lt2"/>
                </a:solidFill>
                <a:highlight>
                  <a:srgbClr val="0563C1"/>
                </a:highlight>
                <a:latin typeface="Trirong"/>
                <a:ea typeface="Trirong"/>
                <a:cs typeface="Trirong"/>
                <a:sym typeface="Trirong"/>
              </a:rPr>
              <a:t> start a new line..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11" name="Google Shape;4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75" y="1304175"/>
            <a:ext cx="8616601" cy="135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775" y="3287125"/>
            <a:ext cx="8656250" cy="13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/>
        </p:nvSpPr>
        <p:spPr>
          <a:xfrm>
            <a:off x="101800" y="850000"/>
            <a:ext cx="8770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Block Element : </a:t>
            </a:r>
            <a:r>
              <a:rPr lang="th" sz="1800">
                <a:solidFill>
                  <a:schemeClr val="lt2"/>
                </a:solidFill>
                <a:highlight>
                  <a:srgbClr val="0563C1"/>
                </a:highlight>
                <a:latin typeface="Trirong"/>
                <a:ea typeface="Trirong"/>
                <a:cs typeface="Trirong"/>
                <a:sym typeface="Trirong"/>
              </a:rPr>
              <a:t>Always start a new line..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3297125" y="240575"/>
            <a:ext cx="4049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6"/>
              </a:rPr>
              <a:t>https://www.w3schools.com/html/html_blocks.asp</a:t>
            </a:r>
            <a:r>
              <a:rPr lang="th" sz="1200">
                <a:latin typeface="Trirong"/>
                <a:ea typeface="Trirong"/>
                <a:cs typeface="Trirong"/>
                <a:sym typeface="Trirong"/>
              </a:rPr>
              <a:t> </a:t>
            </a:r>
            <a:endParaRPr sz="12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latin typeface="Trirong"/>
                <a:ea typeface="Trirong"/>
                <a:cs typeface="Trirong"/>
                <a:sym typeface="Trirong"/>
              </a:rPr>
              <a:t>Box Model</a:t>
            </a:r>
            <a:endParaRPr b="1" sz="2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grpSp>
        <p:nvGrpSpPr>
          <p:cNvPr id="420" name="Google Shape;420;p51"/>
          <p:cNvGrpSpPr/>
          <p:nvPr/>
        </p:nvGrpSpPr>
        <p:grpSpPr>
          <a:xfrm>
            <a:off x="318635" y="1019590"/>
            <a:ext cx="7864956" cy="3588442"/>
            <a:chOff x="5326100" y="3063575"/>
            <a:chExt cx="3621900" cy="1710900"/>
          </a:xfrm>
        </p:grpSpPr>
        <p:sp>
          <p:nvSpPr>
            <p:cNvPr id="421" name="Google Shape;421;p51">
              <a:hlinkClick r:id="rId4"/>
            </p:cNvPr>
            <p:cNvSpPr txBox="1"/>
            <p:nvPr/>
          </p:nvSpPr>
          <p:spPr>
            <a:xfrm>
              <a:off x="5326100" y="3063575"/>
              <a:ext cx="3621900" cy="17109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endParaRPr>
            </a:p>
          </p:txBody>
        </p:sp>
        <p:pic>
          <p:nvPicPr>
            <p:cNvPr id="422" name="Google Shape;422;p51"/>
            <p:cNvPicPr preferRelativeResize="0"/>
            <p:nvPr/>
          </p:nvPicPr>
          <p:blipFill rotWithShape="1">
            <a:blip r:embed="rId5">
              <a:alphaModFix/>
            </a:blip>
            <a:srcRect b="32676" l="3477" r="2289" t="27087"/>
            <a:stretch/>
          </p:blipFill>
          <p:spPr>
            <a:xfrm>
              <a:off x="5414075" y="3527050"/>
              <a:ext cx="3445949" cy="827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51">
            <a:hlinkClick r:id="rId6"/>
          </p:cNvPr>
          <p:cNvSpPr txBox="1"/>
          <p:nvPr/>
        </p:nvSpPr>
        <p:spPr>
          <a:xfrm>
            <a:off x="3654962" y="1145850"/>
            <a:ext cx="1217400" cy="3924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 Margin  </a:t>
            </a:r>
            <a:endParaRPr i="1" sz="1200">
              <a:highlight>
                <a:srgbClr val="6AA84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24" name="Google Shape;424;p51">
            <a:hlinkClick r:id="rId7"/>
          </p:cNvPr>
          <p:cNvSpPr txBox="1"/>
          <p:nvPr/>
        </p:nvSpPr>
        <p:spPr>
          <a:xfrm>
            <a:off x="4910537" y="1145850"/>
            <a:ext cx="1217400" cy="3924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Border</a:t>
            </a:r>
            <a:r>
              <a:rPr i="1" lang="th" sz="1200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  </a:t>
            </a:r>
            <a:endParaRPr i="1" sz="1200">
              <a:highlight>
                <a:srgbClr val="6AA84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25" name="Google Shape;425;p51">
            <a:hlinkClick r:id="rId8"/>
          </p:cNvPr>
          <p:cNvSpPr txBox="1"/>
          <p:nvPr/>
        </p:nvSpPr>
        <p:spPr>
          <a:xfrm>
            <a:off x="544637" y="1145850"/>
            <a:ext cx="1217400" cy="3924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 Width  </a:t>
            </a:r>
            <a:endParaRPr i="1" sz="1200">
              <a:highlight>
                <a:srgbClr val="6AA84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26" name="Google Shape;426;p51">
            <a:hlinkClick r:id="rId9"/>
          </p:cNvPr>
          <p:cNvSpPr txBox="1"/>
          <p:nvPr/>
        </p:nvSpPr>
        <p:spPr>
          <a:xfrm>
            <a:off x="1788637" y="1145850"/>
            <a:ext cx="1217400" cy="3924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Height  </a:t>
            </a:r>
            <a:endParaRPr i="1" sz="1200">
              <a:highlight>
                <a:srgbClr val="6AA84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27" name="Google Shape;427;p51">
            <a:hlinkClick r:id="rId10"/>
          </p:cNvPr>
          <p:cNvSpPr txBox="1"/>
          <p:nvPr/>
        </p:nvSpPr>
        <p:spPr>
          <a:xfrm>
            <a:off x="6166112" y="1145850"/>
            <a:ext cx="1217400" cy="3924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Padding</a:t>
            </a:r>
            <a:endParaRPr i="1" sz="1200">
              <a:highlight>
                <a:srgbClr val="6AA84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3981950" y="215025"/>
            <a:ext cx="4049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 u="sng">
                <a:solidFill>
                  <a:schemeClr val="hlink"/>
                </a:solidFill>
                <a:latin typeface="Trirong"/>
                <a:ea typeface="Trirong"/>
                <a:cs typeface="Trirong"/>
                <a:sym typeface="Trirong"/>
                <a:hlinkClick r:id="rId11"/>
              </a:rPr>
              <a:t>https://www.w3schools.com/css/css_boxmodel.asp</a:t>
            </a:r>
            <a:r>
              <a:rPr lang="th" sz="1200">
                <a:latin typeface="Trirong"/>
                <a:ea typeface="Trirong"/>
                <a:cs typeface="Trirong"/>
                <a:sym typeface="Trirong"/>
              </a:rPr>
              <a:t> </a:t>
            </a:r>
            <a:endParaRPr sz="12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29" name="Google Shape;429;p51">
            <a:hlinkClick r:id="rId12"/>
          </p:cNvPr>
          <p:cNvSpPr txBox="1"/>
          <p:nvPr/>
        </p:nvSpPr>
        <p:spPr>
          <a:xfrm>
            <a:off x="544625" y="3886500"/>
            <a:ext cx="1244100" cy="3924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h" sz="1200">
                <a:highlight>
                  <a:srgbClr val="6AA84F"/>
                </a:highlight>
                <a:latin typeface="Trirong"/>
                <a:ea typeface="Trirong"/>
                <a:cs typeface="Trirong"/>
                <a:sym typeface="Trirong"/>
              </a:rPr>
              <a:t>Box-sizing</a:t>
            </a:r>
            <a:endParaRPr i="1" sz="1200">
              <a:highlight>
                <a:srgbClr val="6AA84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1642125" y="3842800"/>
            <a:ext cx="638100" cy="195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rgbClr val="9900FF"/>
                </a:solidFill>
              </a:rPr>
              <a:t>content-box</a:t>
            </a:r>
            <a:endParaRPr sz="800">
              <a:solidFill>
                <a:srgbClr val="9900FF"/>
              </a:solidFill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642125" y="4107000"/>
            <a:ext cx="638100" cy="1959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th" sz="800">
                <a:solidFill>
                  <a:srgbClr val="9900FF"/>
                </a:solidFill>
              </a:rPr>
              <a:t>border</a:t>
            </a:r>
            <a:r>
              <a:rPr b="1" i="1" lang="th" sz="800">
                <a:solidFill>
                  <a:srgbClr val="9900FF"/>
                </a:solidFill>
              </a:rPr>
              <a:t>-box</a:t>
            </a:r>
            <a:endParaRPr b="1" i="1" sz="8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latin typeface="Trirong"/>
                <a:ea typeface="Trirong"/>
                <a:cs typeface="Trirong"/>
                <a:sym typeface="Trirong"/>
              </a:rPr>
              <a:t>Div as “Container” </a:t>
            </a:r>
            <a:endParaRPr b="1" sz="2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4950"/>
            <a:ext cx="4649625" cy="37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150" y="1103150"/>
            <a:ext cx="4037176" cy="3324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52"/>
          <p:cNvCxnSpPr/>
          <p:nvPr/>
        </p:nvCxnSpPr>
        <p:spPr>
          <a:xfrm>
            <a:off x="1434050" y="1070775"/>
            <a:ext cx="3674100" cy="50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40" name="Google Shape;440;p52"/>
          <p:cNvCxnSpPr/>
          <p:nvPr/>
        </p:nvCxnSpPr>
        <p:spPr>
          <a:xfrm flipH="1" rot="10800000">
            <a:off x="1478675" y="1981775"/>
            <a:ext cx="5628900" cy="84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441" name="Google Shape;441;p52"/>
          <p:cNvSpPr/>
          <p:nvPr/>
        </p:nvSpPr>
        <p:spPr>
          <a:xfrm>
            <a:off x="7101375" y="1130800"/>
            <a:ext cx="1880400" cy="326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5149925" y="1130800"/>
            <a:ext cx="1880400" cy="326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"/>
          <p:cNvSpPr txBox="1"/>
          <p:nvPr/>
        </p:nvSpPr>
        <p:spPr>
          <a:xfrm>
            <a:off x="5149925" y="1176375"/>
            <a:ext cx="5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FF00"/>
                </a:highlight>
              </a:rPr>
              <a:t>b</a:t>
            </a:r>
            <a:r>
              <a:rPr lang="th">
                <a:highlight>
                  <a:srgbClr val="FFFF00"/>
                </a:highlight>
              </a:rPr>
              <a:t>ox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44" name="Google Shape;444;p52"/>
          <p:cNvSpPr txBox="1"/>
          <p:nvPr/>
        </p:nvSpPr>
        <p:spPr>
          <a:xfrm>
            <a:off x="7166850" y="1176375"/>
            <a:ext cx="5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FF00"/>
                </a:highlight>
              </a:rPr>
              <a:t>b</a:t>
            </a:r>
            <a:r>
              <a:rPr lang="th">
                <a:highlight>
                  <a:srgbClr val="FFFF00"/>
                </a:highlight>
              </a:rPr>
              <a:t>ox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445" name="Google Shape;445;p52"/>
          <p:cNvSpPr txBox="1"/>
          <p:nvPr/>
        </p:nvSpPr>
        <p:spPr>
          <a:xfrm>
            <a:off x="4903325" y="776175"/>
            <a:ext cx="17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highlight>
                  <a:srgbClr val="FFFF00"/>
                </a:highlight>
              </a:rPr>
              <a:t>container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446" name="Google Shape;446;p52"/>
          <p:cNvCxnSpPr>
            <a:endCxn id="445" idx="1"/>
          </p:cNvCxnSpPr>
          <p:nvPr/>
        </p:nvCxnSpPr>
        <p:spPr>
          <a:xfrm>
            <a:off x="1655825" y="933675"/>
            <a:ext cx="3247500" cy="42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"/>
          <p:cNvSpPr txBox="1"/>
          <p:nvPr/>
        </p:nvSpPr>
        <p:spPr>
          <a:xfrm>
            <a:off x="204425" y="111225"/>
            <a:ext cx="861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(Div Container)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749025"/>
            <a:ext cx="4277574" cy="407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3"/>
          <p:cNvPicPr preferRelativeResize="0"/>
          <p:nvPr/>
        </p:nvPicPr>
        <p:blipFill rotWithShape="1">
          <a:blip r:embed="rId4">
            <a:alphaModFix/>
          </a:blip>
          <a:srcRect b="46797" l="0" r="66175" t="0"/>
          <a:stretch/>
        </p:blipFill>
        <p:spPr>
          <a:xfrm>
            <a:off x="6073925" y="903388"/>
            <a:ext cx="2468151" cy="36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3"/>
          <p:cNvSpPr/>
          <p:nvPr/>
        </p:nvSpPr>
        <p:spPr>
          <a:xfrm>
            <a:off x="250250" y="749025"/>
            <a:ext cx="1508100" cy="217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53"/>
          <p:cNvCxnSpPr>
            <a:stCxn id="454" idx="3"/>
            <a:endCxn id="453" idx="1"/>
          </p:cNvCxnSpPr>
          <p:nvPr/>
        </p:nvCxnSpPr>
        <p:spPr>
          <a:xfrm>
            <a:off x="1758350" y="1835475"/>
            <a:ext cx="4315500" cy="915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/>
          <p:nvPr/>
        </p:nvSpPr>
        <p:spPr>
          <a:xfrm>
            <a:off x="204425" y="111225"/>
            <a:ext cx="861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(Div Container)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61" name="Google Shape;4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900" y="883388"/>
            <a:ext cx="2233725" cy="3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4"/>
          <p:cNvSpPr/>
          <p:nvPr/>
        </p:nvSpPr>
        <p:spPr>
          <a:xfrm>
            <a:off x="4372700" y="998275"/>
            <a:ext cx="1771200" cy="24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4"/>
          <p:cNvSpPr/>
          <p:nvPr/>
        </p:nvSpPr>
        <p:spPr>
          <a:xfrm>
            <a:off x="4414650" y="1339125"/>
            <a:ext cx="2062800" cy="2725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4"/>
          <p:cNvSpPr/>
          <p:nvPr/>
        </p:nvSpPr>
        <p:spPr>
          <a:xfrm>
            <a:off x="4489050" y="1366200"/>
            <a:ext cx="1914000" cy="19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4"/>
          <p:cNvSpPr/>
          <p:nvPr/>
        </p:nvSpPr>
        <p:spPr>
          <a:xfrm>
            <a:off x="4489050" y="3408000"/>
            <a:ext cx="1914000" cy="58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975" y="883388"/>
            <a:ext cx="2233725" cy="3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/>
          <p:nvPr/>
        </p:nvSpPr>
        <p:spPr>
          <a:xfrm>
            <a:off x="3515125" y="2191325"/>
            <a:ext cx="740100" cy="4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4"/>
          <p:cNvSpPr txBox="1"/>
          <p:nvPr/>
        </p:nvSpPr>
        <p:spPr>
          <a:xfrm>
            <a:off x="6293025" y="1063125"/>
            <a:ext cx="595200" cy="27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Card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69" name="Google Shape;469;p54"/>
          <p:cNvSpPr txBox="1"/>
          <p:nvPr/>
        </p:nvSpPr>
        <p:spPr>
          <a:xfrm>
            <a:off x="4489050" y="1366200"/>
            <a:ext cx="517500" cy="27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img</a:t>
            </a:r>
            <a:endParaRPr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470" name="Google Shape;470;p54"/>
          <p:cNvSpPr txBox="1"/>
          <p:nvPr/>
        </p:nvSpPr>
        <p:spPr>
          <a:xfrm>
            <a:off x="4489050" y="3436800"/>
            <a:ext cx="595200" cy="27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rgbClr val="9900FF"/>
                </a:solidFill>
                <a:latin typeface="Trirong"/>
                <a:ea typeface="Trirong"/>
                <a:cs typeface="Trirong"/>
                <a:sym typeface="Trirong"/>
              </a:rPr>
              <a:t>container</a:t>
            </a:r>
            <a:endParaRPr sz="900">
              <a:solidFill>
                <a:srgbClr val="9900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5"/>
          <p:cNvSpPr txBox="1"/>
          <p:nvPr/>
        </p:nvSpPr>
        <p:spPr>
          <a:xfrm>
            <a:off x="204425" y="111225"/>
            <a:ext cx="861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(Div Container)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76" name="Google Shape;4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825" y="883388"/>
            <a:ext cx="2233725" cy="33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5"/>
          <p:cNvPicPr preferRelativeResize="0"/>
          <p:nvPr/>
        </p:nvPicPr>
        <p:blipFill rotWithShape="1">
          <a:blip r:embed="rId5">
            <a:alphaModFix/>
          </a:blip>
          <a:srcRect b="2335" l="0" r="0" t="66238"/>
          <a:stretch/>
        </p:blipFill>
        <p:spPr>
          <a:xfrm>
            <a:off x="4142275" y="870050"/>
            <a:ext cx="2689575" cy="130262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5"/>
          <p:cNvSpPr/>
          <p:nvPr/>
        </p:nvSpPr>
        <p:spPr>
          <a:xfrm>
            <a:off x="1031625" y="998275"/>
            <a:ext cx="1771200" cy="24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5"/>
          <p:cNvSpPr/>
          <p:nvPr/>
        </p:nvSpPr>
        <p:spPr>
          <a:xfrm>
            <a:off x="1073575" y="1339125"/>
            <a:ext cx="2062800" cy="2725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5"/>
          <p:cNvSpPr/>
          <p:nvPr/>
        </p:nvSpPr>
        <p:spPr>
          <a:xfrm>
            <a:off x="1147975" y="1366200"/>
            <a:ext cx="1914000" cy="19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5"/>
          <p:cNvSpPr/>
          <p:nvPr/>
        </p:nvSpPr>
        <p:spPr>
          <a:xfrm>
            <a:off x="1147975" y="3408000"/>
            <a:ext cx="1914000" cy="58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55"/>
          <p:cNvCxnSpPr/>
          <p:nvPr/>
        </p:nvCxnSpPr>
        <p:spPr>
          <a:xfrm flipH="1">
            <a:off x="3156725" y="1244450"/>
            <a:ext cx="1332300" cy="257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55"/>
          <p:cNvCxnSpPr/>
          <p:nvPr/>
        </p:nvCxnSpPr>
        <p:spPr>
          <a:xfrm flipH="1">
            <a:off x="2953850" y="1392813"/>
            <a:ext cx="1644000" cy="54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55"/>
          <p:cNvCxnSpPr/>
          <p:nvPr/>
        </p:nvCxnSpPr>
        <p:spPr>
          <a:xfrm flipH="1">
            <a:off x="3082175" y="1541613"/>
            <a:ext cx="1562700" cy="195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55"/>
          <p:cNvCxnSpPr>
            <a:endCxn id="478" idx="3"/>
          </p:cNvCxnSpPr>
          <p:nvPr/>
        </p:nvCxnSpPr>
        <p:spPr>
          <a:xfrm flipH="1">
            <a:off x="2802825" y="947275"/>
            <a:ext cx="1686300" cy="1728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/>
        </p:nvSpPr>
        <p:spPr>
          <a:xfrm>
            <a:off x="628650" y="18317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5200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รู้จักกับ WWW</a:t>
            </a:r>
            <a:endParaRPr b="1" sz="5200">
              <a:solidFill>
                <a:srgbClr val="FFFFFF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73" name="Google Shape;73;p11"/>
          <p:cNvSpPr txBox="1"/>
          <p:nvPr/>
        </p:nvSpPr>
        <p:spPr>
          <a:xfrm>
            <a:off x="628650" y="2671430"/>
            <a:ext cx="7886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FFFFFF"/>
                </a:solidFill>
                <a:latin typeface="Trirong ExtraLight"/>
                <a:ea typeface="Trirong ExtraLight"/>
                <a:cs typeface="Trirong ExtraLight"/>
                <a:sym typeface="Trirong ExtraLight"/>
              </a:rPr>
              <a:t>www, http, html, web site, web browser</a:t>
            </a:r>
            <a:endParaRPr sz="3000">
              <a:solidFill>
                <a:srgbClr val="FFFFFF"/>
              </a:solidFill>
              <a:latin typeface="Trirong ExtraLight"/>
              <a:ea typeface="Trirong ExtraLight"/>
              <a:cs typeface="Trirong ExtraLight"/>
              <a:sym typeface="Trirong Extra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"/>
          <p:cNvSpPr txBox="1"/>
          <p:nvPr/>
        </p:nvSpPr>
        <p:spPr>
          <a:xfrm>
            <a:off x="204425" y="111225"/>
            <a:ext cx="8616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CSS </a:t>
            </a: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(Div Container)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491" name="Google Shape;4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825" y="883388"/>
            <a:ext cx="2233725" cy="33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6"/>
          <p:cNvPicPr preferRelativeResize="0"/>
          <p:nvPr/>
        </p:nvPicPr>
        <p:blipFill rotWithShape="1">
          <a:blip r:embed="rId5">
            <a:alphaModFix/>
          </a:blip>
          <a:srcRect b="2335" l="0" r="0" t="66238"/>
          <a:stretch/>
        </p:blipFill>
        <p:spPr>
          <a:xfrm>
            <a:off x="4142275" y="870050"/>
            <a:ext cx="2689575" cy="130262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6"/>
          <p:cNvSpPr/>
          <p:nvPr/>
        </p:nvSpPr>
        <p:spPr>
          <a:xfrm>
            <a:off x="1031625" y="998275"/>
            <a:ext cx="1771200" cy="24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56"/>
          <p:cNvPicPr preferRelativeResize="0"/>
          <p:nvPr/>
        </p:nvPicPr>
        <p:blipFill rotWithShape="1">
          <a:blip r:embed="rId5">
            <a:alphaModFix/>
          </a:blip>
          <a:srcRect b="42863" l="0" r="0" t="0"/>
          <a:stretch/>
        </p:blipFill>
        <p:spPr>
          <a:xfrm>
            <a:off x="4142275" y="2349200"/>
            <a:ext cx="2689575" cy="236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6"/>
          <p:cNvSpPr/>
          <p:nvPr/>
        </p:nvSpPr>
        <p:spPr>
          <a:xfrm>
            <a:off x="1073575" y="1339125"/>
            <a:ext cx="2062800" cy="2725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56"/>
          <p:cNvCxnSpPr>
            <a:endCxn id="495" idx="3"/>
          </p:cNvCxnSpPr>
          <p:nvPr/>
        </p:nvCxnSpPr>
        <p:spPr>
          <a:xfrm flipH="1">
            <a:off x="3136375" y="2597175"/>
            <a:ext cx="1352700" cy="104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56"/>
          <p:cNvSpPr/>
          <p:nvPr/>
        </p:nvSpPr>
        <p:spPr>
          <a:xfrm>
            <a:off x="1147975" y="1366200"/>
            <a:ext cx="1914000" cy="19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6"/>
          <p:cNvSpPr/>
          <p:nvPr/>
        </p:nvSpPr>
        <p:spPr>
          <a:xfrm>
            <a:off x="1147975" y="3408000"/>
            <a:ext cx="1914000" cy="58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9" name="Google Shape;499;p56"/>
          <p:cNvCxnSpPr/>
          <p:nvPr/>
        </p:nvCxnSpPr>
        <p:spPr>
          <a:xfrm rot="10800000">
            <a:off x="2967375" y="2989275"/>
            <a:ext cx="1494600" cy="55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56"/>
          <p:cNvCxnSpPr>
            <a:endCxn id="498" idx="3"/>
          </p:cNvCxnSpPr>
          <p:nvPr/>
        </p:nvCxnSpPr>
        <p:spPr>
          <a:xfrm rot="10800000">
            <a:off x="3061975" y="3699150"/>
            <a:ext cx="1474500" cy="39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56"/>
          <p:cNvCxnSpPr/>
          <p:nvPr/>
        </p:nvCxnSpPr>
        <p:spPr>
          <a:xfrm flipH="1">
            <a:off x="3156725" y="1244450"/>
            <a:ext cx="1332300" cy="257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56"/>
          <p:cNvCxnSpPr/>
          <p:nvPr/>
        </p:nvCxnSpPr>
        <p:spPr>
          <a:xfrm flipH="1">
            <a:off x="2953850" y="1392813"/>
            <a:ext cx="1644000" cy="54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6"/>
          <p:cNvCxnSpPr/>
          <p:nvPr/>
        </p:nvCxnSpPr>
        <p:spPr>
          <a:xfrm flipH="1">
            <a:off x="3082175" y="1541613"/>
            <a:ext cx="1562700" cy="195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50" y="809100"/>
            <a:ext cx="7630997" cy="21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/>
        </p:nvSpPr>
        <p:spPr>
          <a:xfrm>
            <a:off x="128225" y="111225"/>
            <a:ext cx="8616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latin typeface="Trirong"/>
                <a:ea typeface="Trirong"/>
                <a:cs typeface="Trirong"/>
                <a:sym typeface="Trirong"/>
              </a:rPr>
              <a:t>การจัด layout ด้วย float</a:t>
            </a:r>
            <a:endParaRPr b="1" sz="2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10" name="Google Shape;51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525" y="1819750"/>
            <a:ext cx="2550025" cy="21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388" y="1819750"/>
            <a:ext cx="2746675" cy="27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57"/>
          <p:cNvCxnSpPr/>
          <p:nvPr/>
        </p:nvCxnSpPr>
        <p:spPr>
          <a:xfrm rot="10800000">
            <a:off x="1198475" y="1045550"/>
            <a:ext cx="1344600" cy="1089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513" name="Google Shape;513;p57"/>
          <p:cNvCxnSpPr/>
          <p:nvPr/>
        </p:nvCxnSpPr>
        <p:spPr>
          <a:xfrm rot="10800000">
            <a:off x="2927450" y="2240700"/>
            <a:ext cx="2349900" cy="74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514" name="Google Shape;514;p57"/>
          <p:cNvCxnSpPr/>
          <p:nvPr/>
        </p:nvCxnSpPr>
        <p:spPr>
          <a:xfrm flipH="1" rot="10800000">
            <a:off x="2103300" y="1038825"/>
            <a:ext cx="3620100" cy="168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515" name="Google Shape;515;p57"/>
          <p:cNvCxnSpPr/>
          <p:nvPr/>
        </p:nvCxnSpPr>
        <p:spPr>
          <a:xfrm rot="10800000">
            <a:off x="2087225" y="2746875"/>
            <a:ext cx="3126300" cy="115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FF00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516" name="Google Shape;516;p57"/>
          <p:cNvSpPr/>
          <p:nvPr/>
        </p:nvSpPr>
        <p:spPr>
          <a:xfrm>
            <a:off x="6700950" y="1991700"/>
            <a:ext cx="360000" cy="208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/>
          <p:cNvPicPr preferRelativeResize="0"/>
          <p:nvPr/>
        </p:nvPicPr>
        <p:blipFill rotWithShape="1">
          <a:blip r:embed="rId4">
            <a:alphaModFix/>
          </a:blip>
          <a:srcRect b="2647" l="0" r="0" t="0"/>
          <a:stretch/>
        </p:blipFill>
        <p:spPr>
          <a:xfrm>
            <a:off x="748575" y="705450"/>
            <a:ext cx="3234551" cy="1494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2" name="Google Shape;522;p58"/>
          <p:cNvSpPr txBox="1"/>
          <p:nvPr/>
        </p:nvSpPr>
        <p:spPr>
          <a:xfrm>
            <a:off x="128225" y="111225"/>
            <a:ext cx="7771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latin typeface="Trirong"/>
                <a:ea typeface="Trirong"/>
                <a:cs typeface="Trirong"/>
                <a:sym typeface="Trirong"/>
              </a:rPr>
              <a:t>Float-clear layout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23" name="Google Shape;523;p58"/>
          <p:cNvPicPr preferRelativeResize="0"/>
          <p:nvPr/>
        </p:nvPicPr>
        <p:blipFill rotWithShape="1">
          <a:blip r:embed="rId5">
            <a:alphaModFix/>
          </a:blip>
          <a:srcRect b="885" l="592" r="42437" t="38045"/>
          <a:stretch/>
        </p:blipFill>
        <p:spPr>
          <a:xfrm>
            <a:off x="1347450" y="2164950"/>
            <a:ext cx="3382551" cy="2582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4" name="Google Shape;524;p58"/>
          <p:cNvPicPr preferRelativeResize="0"/>
          <p:nvPr/>
        </p:nvPicPr>
        <p:blipFill rotWithShape="1">
          <a:blip r:embed="rId5">
            <a:alphaModFix/>
          </a:blip>
          <a:srcRect b="40190" l="58669" r="0" t="1017"/>
          <a:stretch/>
        </p:blipFill>
        <p:spPr>
          <a:xfrm>
            <a:off x="5875975" y="1035925"/>
            <a:ext cx="2944026" cy="298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5" name="Google Shape;525;p58"/>
          <p:cNvSpPr/>
          <p:nvPr/>
        </p:nvSpPr>
        <p:spPr>
          <a:xfrm>
            <a:off x="5037375" y="2072975"/>
            <a:ext cx="750000" cy="55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/>
        </p:nvSpPr>
        <p:spPr>
          <a:xfrm>
            <a:off x="204425" y="111225"/>
            <a:ext cx="8616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หน่วย(Unit) ที่ใช้ใน HTML-CSS</a:t>
            </a:r>
            <a:endParaRPr b="1" sz="2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31" name="Google Shape;531;p59"/>
          <p:cNvSpPr txBox="1"/>
          <p:nvPr/>
        </p:nvSpPr>
        <p:spPr>
          <a:xfrm>
            <a:off x="204425" y="918725"/>
            <a:ext cx="44058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จัดการ Image(ภาพ)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https://www.w3schools.com/html/html_images.asp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** ข้อแตกต่างระหว่าง Attribute + หน่วยของขนาดใน html</a:t>
            </a:r>
            <a:endParaRPr sz="11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latin typeface="Trirong"/>
                <a:ea typeface="Trirong"/>
                <a:cs typeface="Trirong"/>
                <a:sym typeface="Trirong"/>
              </a:rPr>
              <a:t>     </a:t>
            </a:r>
            <a:r>
              <a:rPr lang="th" sz="11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&lt;img src=’logo.jpg’ width=”100” height=”100”&gt; กับ</a:t>
            </a:r>
            <a:endParaRPr sz="11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latin typeface="Trirong"/>
                <a:ea typeface="Trirong"/>
                <a:cs typeface="Trirong"/>
                <a:sym typeface="Trirong"/>
              </a:rPr>
              <a:t>     </a:t>
            </a:r>
            <a:r>
              <a:rPr lang="th" sz="11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&lt;img src=’logo.jpg  style = “width : 100px; height : 100px;” &gt;</a:t>
            </a:r>
            <a:endParaRPr sz="11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** วางข้อความไล่ตั้งแต่ขอบบนของภาพได้โดย</a:t>
            </a:r>
            <a:endParaRPr sz="11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	&lt;img src=’logo.jpg’ style = “float:left / right”&gt;</a:t>
            </a:r>
            <a:endParaRPr sz="11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" u="sng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หน่วยขนาดที่ใช้ใน  HTML / CSS </a:t>
            </a:r>
            <a:endParaRPr i="1" u="sng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pic>
        <p:nvPicPr>
          <p:cNvPr id="532" name="Google Shape;53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800" y="2728600"/>
            <a:ext cx="2305200" cy="17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625" y="1313104"/>
            <a:ext cx="4058525" cy="311689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9"/>
          <p:cNvSpPr/>
          <p:nvPr/>
        </p:nvSpPr>
        <p:spPr>
          <a:xfrm>
            <a:off x="4500125" y="718275"/>
            <a:ext cx="110100" cy="4108800"/>
          </a:xfrm>
          <a:prstGeom prst="bevel">
            <a:avLst>
              <a:gd fmla="val 12500" name="adj"/>
            </a:avLst>
          </a:prstGeom>
          <a:solidFill>
            <a:srgbClr val="8E7CC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9"/>
          <p:cNvSpPr/>
          <p:nvPr/>
        </p:nvSpPr>
        <p:spPr>
          <a:xfrm>
            <a:off x="635775" y="376382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9"/>
          <p:cNvSpPr/>
          <p:nvPr/>
        </p:nvSpPr>
        <p:spPr>
          <a:xfrm>
            <a:off x="4704800" y="172297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9"/>
          <p:cNvSpPr/>
          <p:nvPr/>
        </p:nvSpPr>
        <p:spPr>
          <a:xfrm>
            <a:off x="4704800" y="302635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9"/>
          <p:cNvSpPr/>
          <p:nvPr/>
        </p:nvSpPr>
        <p:spPr>
          <a:xfrm>
            <a:off x="4704800" y="414535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9"/>
          <p:cNvSpPr/>
          <p:nvPr/>
        </p:nvSpPr>
        <p:spPr>
          <a:xfrm>
            <a:off x="204425" y="1781825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9"/>
          <p:cNvSpPr/>
          <p:nvPr/>
        </p:nvSpPr>
        <p:spPr>
          <a:xfrm>
            <a:off x="4704800" y="272860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9"/>
          <p:cNvSpPr/>
          <p:nvPr/>
        </p:nvSpPr>
        <p:spPr>
          <a:xfrm>
            <a:off x="4704800" y="3324100"/>
            <a:ext cx="1971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/>
          <p:nvPr/>
        </p:nvSpPr>
        <p:spPr>
          <a:xfrm>
            <a:off x="128225" y="111225"/>
            <a:ext cx="8616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HTML5 ที่ควร</a:t>
            </a:r>
            <a:r>
              <a:rPr b="1" lang="th" sz="2600">
                <a:latin typeface="Trirong"/>
                <a:ea typeface="Trirong"/>
                <a:cs typeface="Trirong"/>
                <a:sym typeface="Trirong"/>
              </a:rPr>
              <a:t>เรียน</a:t>
            </a:r>
            <a:r>
              <a:rPr b="1" lang="th" sz="26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รู้ เพิ่มเติม</a:t>
            </a:r>
            <a:endParaRPr b="1" sz="26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47" name="Google Shape;547;p60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HTML Layout </a:t>
            </a:r>
            <a:endParaRPr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</a:t>
            </a:r>
            <a:r>
              <a:rPr lang="th" u="sng">
                <a:solidFill>
                  <a:srgbClr val="0563C1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https://www.w3schools.com/html/html_layout.asp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Semantic section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https://www.w3schools.com/html/html5_semantic_elements.asp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Responsive (ตั้งค่า viewport)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https://www.w3schools.com/html/html5_syntax.asp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u="sng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https://www.w3schools.com/html/html_responsive.asp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HTML Charset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https://www.w3schools.com/charsets/default.asp</a:t>
            </a: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 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/>
          <p:nvPr/>
        </p:nvSpPr>
        <p:spPr>
          <a:xfrm>
            <a:off x="128225" y="111225"/>
            <a:ext cx="8616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Free resources</a:t>
            </a:r>
            <a:endParaRPr b="1" sz="30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553" name="Google Shape;553;p61"/>
          <p:cNvSpPr txBox="1"/>
          <p:nvPr/>
        </p:nvSpPr>
        <p:spPr>
          <a:xfrm>
            <a:off x="204425" y="918725"/>
            <a:ext cx="87702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Trirong"/>
                <a:ea typeface="Trirong"/>
                <a:cs typeface="Trirong"/>
                <a:sym typeface="Trirong"/>
              </a:rPr>
              <a:t>Picture, Clip</a:t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https://www.pexels.com/discover/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https://unsplash.com/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https://picsum.photos/</a:t>
            </a:r>
            <a:r>
              <a:rPr lang="th" u="sng">
                <a:solidFill>
                  <a:srgbClr val="0563C1"/>
                </a:solidFill>
              </a:rPr>
              <a:t> </a:t>
            </a:r>
            <a:endParaRPr u="sng"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</a:t>
            </a:r>
            <a:r>
              <a:rPr lang="th" u="sng">
                <a:solidFill>
                  <a:srgbClr val="0563C1"/>
                </a:solidFill>
              </a:rPr>
              <a:t> (vector)</a:t>
            </a:r>
            <a:endParaRPr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Icon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https://www.toptal.com/designers/htmlarrows/symbols/</a:t>
            </a:r>
            <a:r>
              <a:rPr lang="th" u="sng">
                <a:solidFill>
                  <a:srgbClr val="0563C1"/>
                </a:solidFill>
              </a:rPr>
              <a:t> </a:t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https://fontawesome.com/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/>
              <a:t>	</a:t>
            </a:r>
            <a:r>
              <a:rPr lang="th" sz="1200" u="sng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https://cdnjs.com/libraries/font-awesome</a:t>
            </a:r>
            <a:endParaRPr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563C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150" y="1591638"/>
            <a:ext cx="5601799" cy="208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/>
        </p:nvSpPr>
        <p:spPr>
          <a:xfrm>
            <a:off x="204425" y="111225"/>
            <a:ext cx="8616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8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ที่มาของ WWW (html, http…)</a:t>
            </a:r>
            <a:endParaRPr b="1" sz="28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4500125" y="718275"/>
            <a:ext cx="110100" cy="4108800"/>
          </a:xfrm>
          <a:prstGeom prst="bevel">
            <a:avLst>
              <a:gd fmla="val 12500" name="adj"/>
            </a:avLst>
          </a:prstGeom>
          <a:solidFill>
            <a:srgbClr val="8E7CC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109850" y="749550"/>
            <a:ext cx="4390200" cy="4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5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จากระบบ Internet (TCP/IP)</a:t>
            </a:r>
            <a:endParaRPr sz="15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- USA. ต้องการเครือข่ายที่ทำลายได้ยาก (multi-routing)</a:t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	- ARPANET</a:t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- ให้ 4 ม.ดังลองก่อน (</a:t>
            </a:r>
            <a:r>
              <a:rPr lang="th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 Nodes of Arpanet</a:t>
            </a: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)</a:t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  - เลยใช้เป็นเครือข่ายแลกเปลี่ยนความรู้ (นักวิจัยชอบ)</a:t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  - มีเอกสาร-วิจัยแชร์อยู่มากมาย แต่เรียกใช้ได้ยาก</a:t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1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	** เนื่องจากระบบเก็บเอกสารที่แตกต่างของแต่ละมหาลัย</a:t>
            </a:r>
            <a:endParaRPr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5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ทางยุโรป คือ </a:t>
            </a:r>
            <a:r>
              <a:rPr lang="th" sz="1500" u="sng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CERN</a:t>
            </a:r>
            <a:r>
              <a:rPr lang="th" sz="15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ใช้ Internet ด้วย</a:t>
            </a:r>
            <a:r>
              <a:rPr lang="th" sz="11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(</a:t>
            </a:r>
            <a:r>
              <a:rPr i="1" lang="th" sz="1100">
                <a:solidFill>
                  <a:srgbClr val="FF0000"/>
                </a:solidFill>
                <a:latin typeface="Trirong"/>
                <a:ea typeface="Trirong"/>
                <a:cs typeface="Trirong"/>
                <a:sym typeface="Trirong"/>
              </a:rPr>
              <a:t>มีปัญหาเดียวกัน..</a:t>
            </a:r>
            <a:r>
              <a:rPr lang="th" sz="11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)</a:t>
            </a:r>
            <a:endParaRPr sz="11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rPr lang="th" sz="15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    </a:t>
            </a:r>
            <a:r>
              <a:rPr lang="th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ในปี 1989, Tim-Berners-Lee เสนอวิธีแก้ปัญหาการเรียกดูเอกสารจากระบบที่หลากหลายด้วย โดยใช้ HyperText มาเชื่อมโยงเอกสาร เรียกระบบนี้ว่า</a:t>
            </a:r>
            <a:endParaRPr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2500">
                <a:solidFill>
                  <a:schemeClr val="lt1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World-Wide-Web</a:t>
            </a:r>
            <a:endParaRPr sz="2500">
              <a:solidFill>
                <a:schemeClr val="lt1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4610300" y="749550"/>
            <a:ext cx="4390200" cy="4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th" sz="19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ระบบจัดการเอกสารของ Internet ในยุคนั้น</a:t>
            </a:r>
            <a:endParaRPr i="1" sz="19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th" sz="19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Archie :  finding files</a:t>
            </a:r>
            <a:endParaRPr i="1" sz="19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th" sz="19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Gopher :  finding resources by menu</a:t>
            </a:r>
            <a:endParaRPr i="1" sz="19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th" sz="19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Verocina :  Gopher as search engine</a:t>
            </a:r>
            <a:endParaRPr i="1" sz="19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th" sz="1900">
                <a:solidFill>
                  <a:srgbClr val="434343"/>
                </a:solidFill>
                <a:latin typeface="Trirong"/>
                <a:ea typeface="Trirong"/>
                <a:cs typeface="Trirong"/>
                <a:sym typeface="Trirong"/>
              </a:rPr>
              <a:t>- WAIS :  searching for text</a:t>
            </a:r>
            <a:endParaRPr i="1" sz="19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th" sz="2400">
                <a:solidFill>
                  <a:srgbClr val="0000FF"/>
                </a:solidFill>
                <a:latin typeface="Trirong"/>
                <a:ea typeface="Trirong"/>
                <a:cs typeface="Trirong"/>
                <a:sym typeface="Trirong"/>
              </a:rPr>
              <a:t>- WWW : </a:t>
            </a:r>
            <a:endParaRPr i="1" sz="2400">
              <a:solidFill>
                <a:srgbClr val="0000FF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 sz="2400">
                <a:solidFill>
                  <a:srgbClr val="0000FF"/>
                </a:solidFill>
                <a:latin typeface="Trirong"/>
                <a:ea typeface="Trirong"/>
                <a:cs typeface="Trirong"/>
                <a:sym typeface="Trirong"/>
              </a:rPr>
              <a:t>  </a:t>
            </a:r>
            <a:r>
              <a:rPr i="1" lang="th" sz="2400">
                <a:solidFill>
                  <a:schemeClr val="lt1"/>
                </a:solidFill>
                <a:highlight>
                  <a:srgbClr val="0000FF"/>
                </a:highlight>
                <a:latin typeface="Trirong"/>
                <a:ea typeface="Trirong"/>
                <a:cs typeface="Trirong"/>
                <a:sym typeface="Trirong"/>
              </a:rPr>
              <a:t>browsing with hypertext</a:t>
            </a:r>
            <a:endParaRPr i="1" sz="2400">
              <a:solidFill>
                <a:schemeClr val="lt1"/>
              </a:solidFill>
              <a:highlight>
                <a:srgbClr val="0000FF"/>
              </a:highlight>
              <a:latin typeface="Trirong"/>
              <a:ea typeface="Trirong"/>
              <a:cs typeface="Trirong"/>
              <a:sym typeface="Trirong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434343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7746235" y="3800705"/>
            <a:ext cx="1002718" cy="190629"/>
            <a:chOff x="5834825" y="3751850"/>
            <a:chExt cx="1335000" cy="253800"/>
          </a:xfrm>
        </p:grpSpPr>
        <p:sp>
          <p:nvSpPr>
            <p:cNvPr id="83" name="Google Shape;83;p12"/>
            <p:cNvSpPr/>
            <p:nvPr/>
          </p:nvSpPr>
          <p:spPr>
            <a:xfrm>
              <a:off x="5834825" y="3751850"/>
              <a:ext cx="267000" cy="2538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6101825" y="3751850"/>
              <a:ext cx="267000" cy="2538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6368825" y="3751850"/>
              <a:ext cx="267000" cy="2538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6635825" y="3751850"/>
              <a:ext cx="267000" cy="2538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6902825" y="3751850"/>
              <a:ext cx="267000" cy="2538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1293545" y="111236"/>
            <a:ext cx="752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/>
              <a:t>Website แรกของโลก</a:t>
            </a:r>
            <a:endParaRPr/>
          </a:p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204425" y="994925"/>
            <a:ext cx="87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http://info.cern.ch/hypertext/WWW/TheProject.html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2925" y="1565875"/>
            <a:ext cx="4388226" cy="254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425" y="1211525"/>
            <a:ext cx="3924351" cy="30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/>
          <p:nvPr/>
        </p:nvSpPr>
        <p:spPr>
          <a:xfrm>
            <a:off x="5630675" y="759325"/>
            <a:ext cx="2755200" cy="752100"/>
          </a:xfrm>
          <a:prstGeom prst="wedgeRectCallout">
            <a:avLst>
              <a:gd fmla="val -22620" name="adj1"/>
              <a:gd fmla="val 9091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h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เอกสาร Proposal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h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เพื่อเสนอระบบต้นแบบของ WWW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h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โดย Tim Berners-Lee ที่ CERN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05650" y="3170504"/>
            <a:ext cx="1944625" cy="121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/>
        </p:nvSpPr>
        <p:spPr>
          <a:xfrm>
            <a:off x="761225" y="2095700"/>
            <a:ext cx="76134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0">
                <a:solidFill>
                  <a:schemeClr val="lt1"/>
                </a:solidFill>
                <a:latin typeface="Trirong SemiBold"/>
                <a:ea typeface="Trirong SemiBold"/>
                <a:cs typeface="Trirong SemiBold"/>
                <a:sym typeface="Trirong SemiBold"/>
              </a:rPr>
              <a:t>HTML &amp; WWW</a:t>
            </a:r>
            <a:br>
              <a:rPr lang="th" sz="6000">
                <a:solidFill>
                  <a:schemeClr val="lt1"/>
                </a:solidFill>
                <a:latin typeface="Trirong SemiBold"/>
                <a:ea typeface="Trirong SemiBold"/>
                <a:cs typeface="Trirong SemiBold"/>
                <a:sym typeface="Trirong SemiBold"/>
              </a:rPr>
            </a:br>
            <a:r>
              <a:rPr lang="th" sz="6000">
                <a:solidFill>
                  <a:schemeClr val="lt1"/>
                </a:solidFill>
                <a:latin typeface="Trirong SemiBold"/>
                <a:ea typeface="Trirong SemiBold"/>
                <a:cs typeface="Trirong SemiBold"/>
                <a:sym typeface="Trirong SemiBold"/>
              </a:rPr>
              <a:t>ทำงานอย่างไร</a:t>
            </a:r>
            <a:endParaRPr sz="6000">
              <a:solidFill>
                <a:schemeClr val="lt1"/>
              </a:solidFill>
              <a:latin typeface="Trirong SemiBold"/>
              <a:ea typeface="Trirong SemiBold"/>
              <a:cs typeface="Trirong SemiBold"/>
              <a:sym typeface="Trirong SemiBold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2566400" y="289100"/>
            <a:ext cx="3101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230500" y="127950"/>
            <a:ext cx="8061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900">
                <a:solidFill>
                  <a:schemeClr val="lt1"/>
                </a:solidFill>
                <a:latin typeface="Trirong"/>
                <a:ea typeface="Trirong"/>
                <a:cs typeface="Trirong"/>
                <a:sym typeface="Trirong"/>
              </a:rPr>
              <a:t>html คือไฟล์เอกสารของระบบ World Wide Web</a:t>
            </a:r>
            <a:endParaRPr sz="2900">
              <a:solidFill>
                <a:schemeClr val="lt1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94400" y="733700"/>
            <a:ext cx="8955300" cy="40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100">
                <a:latin typeface="Krub"/>
                <a:ea typeface="Krub"/>
                <a:cs typeface="Krub"/>
                <a:sym typeface="Krub"/>
              </a:rPr>
              <a:t> </a:t>
            </a:r>
            <a:r>
              <a:rPr lang="th" sz="19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จุดมุ่งหมายของระบบ WWW </a:t>
            </a:r>
            <a:endParaRPr sz="1900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เพื่อรวมระบบเอกสาร(ทางวิชาการ) ให้มีรูปแบบเดียวกัน และอ้างอิงถึงกันได้ง่าย</a:t>
            </a:r>
            <a:endParaRPr sz="1600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		HTML : ไฟล์เอกสารที่สามารถจัดรูปแบบและมี </a:t>
            </a:r>
            <a:r>
              <a:rPr lang="th" sz="1600" u="sng">
                <a:solidFill>
                  <a:srgbClr val="0000FF"/>
                </a:solidFill>
                <a:highlight>
                  <a:srgbClr val="FFF2CC"/>
                </a:highlight>
                <a:latin typeface="Krub"/>
                <a:ea typeface="Krub"/>
                <a:cs typeface="Krub"/>
                <a:sym typeface="Krub"/>
              </a:rPr>
              <a:t>Link</a:t>
            </a:r>
            <a:r>
              <a:rPr lang="th"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 ไปสู่เอกสารอื่นได้</a:t>
            </a:r>
            <a:endParaRPr sz="1600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URL : ระบุตำแหน่งที่เก็บเอกสาร (local / Internet)</a:t>
            </a:r>
            <a:endParaRPr sz="1600">
              <a:solidFill>
                <a:schemeClr val="dk1"/>
              </a:solidFill>
              <a:latin typeface="Krub"/>
              <a:ea typeface="Krub"/>
              <a:cs typeface="Krub"/>
              <a:sym typeface="Krub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rPr>
              <a:t>HTTP : รูปแบบวิธีการรับ-ส่ง(Protocol) ข้อมูล (HTML)</a:t>
            </a:r>
            <a:endParaRPr sz="2800">
              <a:latin typeface="Krub"/>
              <a:ea typeface="Krub"/>
              <a:cs typeface="Krub"/>
              <a:sym typeface="Krub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latin typeface="Krub"/>
                <a:ea typeface="Krub"/>
                <a:cs typeface="Krub"/>
                <a:sym typeface="Krub"/>
              </a:rPr>
              <a:t>				 </a:t>
            </a:r>
            <a:endParaRPr sz="2800">
              <a:latin typeface="Krub"/>
              <a:ea typeface="Krub"/>
              <a:cs typeface="Krub"/>
              <a:sym typeface="Kru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latin typeface="Krub"/>
                <a:ea typeface="Krub"/>
                <a:cs typeface="Krub"/>
                <a:sym typeface="Krub"/>
              </a:rPr>
              <a:t>	</a:t>
            </a:r>
            <a:endParaRPr sz="2800"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5121"/>
            <a:ext cx="9143995" cy="1026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575" y="2479775"/>
            <a:ext cx="6298950" cy="21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625" y="3025272"/>
            <a:ext cx="712375" cy="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175" y="3431375"/>
            <a:ext cx="1071275" cy="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513" y="3791370"/>
            <a:ext cx="562600" cy="56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9">
            <a:alphaModFix/>
          </a:blip>
          <a:srcRect b="18606" l="0" r="0" t="0"/>
          <a:stretch/>
        </p:blipFill>
        <p:spPr>
          <a:xfrm>
            <a:off x="8374650" y="93150"/>
            <a:ext cx="562600" cy="4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6219975" y="4463975"/>
            <a:ext cx="2829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900" u="sng">
                <a:solidFill>
                  <a:srgbClr val="6AA84F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 flow</a:t>
            </a:r>
            <a:r>
              <a:rPr lang="th" sz="900">
                <a:solidFill>
                  <a:srgbClr val="6AA84F"/>
                </a:solidFill>
              </a:rPr>
              <a:t> </a:t>
            </a:r>
            <a:endParaRPr sz="900">
              <a:solidFill>
                <a:srgbClr val="6AA84F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th" sz="700" u="sng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https://www.catchpoint.com/blog/http-transaction-steps</a:t>
            </a:r>
            <a:endParaRPr sz="13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